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80" r:id="rId1"/>
  </p:sldMasterIdLst>
  <p:notesMasterIdLst>
    <p:notesMasterId r:id="rId27"/>
  </p:notesMasterIdLst>
  <p:sldIdLst>
    <p:sldId id="256" r:id="rId2"/>
    <p:sldId id="257" r:id="rId3"/>
    <p:sldId id="279" r:id="rId4"/>
    <p:sldId id="312" r:id="rId5"/>
    <p:sldId id="262" r:id="rId6"/>
    <p:sldId id="260" r:id="rId7"/>
    <p:sldId id="268" r:id="rId8"/>
    <p:sldId id="266" r:id="rId9"/>
    <p:sldId id="321" r:id="rId10"/>
    <p:sldId id="313" r:id="rId11"/>
    <p:sldId id="314" r:id="rId12"/>
    <p:sldId id="315" r:id="rId13"/>
    <p:sldId id="270" r:id="rId14"/>
    <p:sldId id="275" r:id="rId15"/>
    <p:sldId id="286" r:id="rId16"/>
    <p:sldId id="263" r:id="rId17"/>
    <p:sldId id="316" r:id="rId18"/>
    <p:sldId id="317" r:id="rId19"/>
    <p:sldId id="320" r:id="rId20"/>
    <p:sldId id="323" r:id="rId21"/>
    <p:sldId id="324" r:id="rId22"/>
    <p:sldId id="325" r:id="rId23"/>
    <p:sldId id="322" r:id="rId24"/>
    <p:sldId id="280" r:id="rId25"/>
    <p:sldId id="318" r:id="rId26"/>
  </p:sldIdLst>
  <p:sldSz cx="9144000" cy="5143500" type="screen16x9"/>
  <p:notesSz cx="6858000" cy="9144000"/>
  <p:embeddedFontLst>
    <p:embeddedFont>
      <p:font typeface="Anaheim" panose="020B0604020202020204" charset="0"/>
      <p:regular r:id="rId28"/>
      <p:bold r:id="rId29"/>
    </p:embeddedFont>
    <p:embeddedFont>
      <p:font typeface="Book Antiqua" panose="02040602050305030304" pitchFamily="18" charset="0"/>
      <p:regular r:id="rId30"/>
      <p:bold r:id="rId31"/>
      <p:italic r:id="rId32"/>
      <p:boldItalic r:id="rId33"/>
    </p:embeddedFont>
    <p:embeddedFont>
      <p:font typeface="Nunito Light" panose="00000400000000000000" pitchFamily="2" charset="-52"/>
      <p:regular r:id="rId34"/>
      <p:italic r:id="rId35"/>
    </p:embeddedFont>
    <p:embeddedFont>
      <p:font typeface="Open Sans" panose="020B0606030504020204" pitchFamily="34" charset="0"/>
      <p:regular r:id="rId36"/>
      <p:bold r:id="rId37"/>
      <p:italic r:id="rId38"/>
      <p:boldItalic r:id="rId39"/>
    </p:embeddedFont>
    <p:embeddedFont>
      <p:font typeface="Playfair Display" panose="00000500000000000000" pitchFamily="2" charset="-52"/>
      <p:regular r:id="rId40"/>
      <p:bold r:id="rId41"/>
      <p:italic r:id="rId42"/>
      <p:boldItalic r:id="rId43"/>
    </p:embeddedFont>
    <p:embeddedFont>
      <p:font typeface="PT Sans" panose="020F0502020204030204" pitchFamily="34" charset="-52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1F5"/>
    <a:srgbClr val="1D1E33"/>
    <a:srgbClr val="002F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12DA3F4-82CB-4CDE-BF59-B12290282045}">
  <a:tblStyle styleId="{D12DA3F4-82CB-4CDE-BF59-B122902820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DEA77E6-38D1-4FF1-ABDA-706184445B2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87"/>
  </p:normalViewPr>
  <p:slideViewPr>
    <p:cSldViewPr snapToGrid="0">
      <p:cViewPr varScale="1">
        <p:scale>
          <a:sx n="142" d="100"/>
          <a:sy n="142" d="100"/>
        </p:scale>
        <p:origin x="11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2be0542717d_0_1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2be0542717d_0_1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37701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2be0542717d_0_1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2be0542717d_0_1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6162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2be0542717d_0_9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2be0542717d_0_9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2be0542717d_0_10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2be0542717d_0_10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2be0542717d_0_1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2be0542717d_0_1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2be0542717d_0_9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2be0542717d_0_9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be0542717d_0_8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2be0542717d_0_8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7784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be0542717d_0_8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2be0542717d_0_8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830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</a:t>
            </a:r>
            <a:r>
              <a:rPr lang="ru-RU" baseline="0" dirty="0"/>
              <a:t> расчета учитывается среднедневной спрос, время выполнения заказа и страховой запас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1896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2be0542717d_0_1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2be0542717d_0_1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be0542717d_0_8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2be0542717d_0_8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2be0542717d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2be0542717d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390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2be0542717d_0_1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g2be0542717d_0_1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be0542717d_0_8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2be0542717d_0_8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6488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2be0542717d_0_8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2be0542717d_0_8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2be0542717d_0_8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2be0542717d_0_8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2be0542717d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2be0542717d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2be0542717d_0_9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2be0542717d_0_9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2be0542717d_0_1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2be0542717d_0_1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8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834950" y="1163900"/>
            <a:ext cx="6168000" cy="2430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45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11150" y="4128200"/>
            <a:ext cx="45288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10800000">
            <a:off x="442025" y="0"/>
            <a:ext cx="118800" cy="20157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7101472" y="-1852026"/>
            <a:ext cx="3870482" cy="3871246"/>
            <a:chOff x="3217900" y="804700"/>
            <a:chExt cx="1520400" cy="1520700"/>
          </a:xfrm>
        </p:grpSpPr>
        <p:sp>
          <p:nvSpPr>
            <p:cNvPr id="13" name="Google Shape;13;p2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217900" y="804700"/>
              <a:ext cx="1520400" cy="1520700"/>
            </a:xfrm>
            <a:prstGeom prst="ellipse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80" name="Google Shape;180;p14"/>
          <p:cNvGrpSpPr/>
          <p:nvPr/>
        </p:nvGrpSpPr>
        <p:grpSpPr>
          <a:xfrm>
            <a:off x="221137" y="4824430"/>
            <a:ext cx="498860" cy="98530"/>
            <a:chOff x="2287725" y="3761165"/>
            <a:chExt cx="498860" cy="98530"/>
          </a:xfrm>
        </p:grpSpPr>
        <p:sp>
          <p:nvSpPr>
            <p:cNvPr id="181" name="Google Shape;181;p14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182" name="Google Shape;182;p14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183" name="Google Shape;183;p14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84" name="Google Shape;184;p14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85" name="Google Shape;185;p14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186" name="Google Shape;186;p14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187" name="Google Shape;187;p14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8" name="Google Shape;188;p14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89" name="Google Shape;189;p14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190" name="Google Shape;190;p14"/>
          <p:cNvCxnSpPr/>
          <p:nvPr/>
        </p:nvCxnSpPr>
        <p:spPr>
          <a:xfrm>
            <a:off x="8769350" y="1306200"/>
            <a:ext cx="0" cy="3837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">
  <p:cSld name="TITLE_AND_TWO_COLUMNS_2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3" name="Google Shape;193;p15"/>
          <p:cNvGrpSpPr/>
          <p:nvPr/>
        </p:nvGrpSpPr>
        <p:grpSpPr>
          <a:xfrm>
            <a:off x="8424000" y="213710"/>
            <a:ext cx="498860" cy="98530"/>
            <a:chOff x="2287725" y="3761165"/>
            <a:chExt cx="498860" cy="98530"/>
          </a:xfrm>
        </p:grpSpPr>
        <p:sp>
          <p:nvSpPr>
            <p:cNvPr id="194" name="Google Shape;194;p15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195" name="Google Shape;195;p15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196" name="Google Shape;196;p15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97" name="Google Shape;197;p15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98" name="Google Shape;198;p15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199" name="Google Shape;199;p15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200" name="Google Shape;200;p15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1" name="Google Shape;201;p15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202" name="Google Shape;202;p15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203" name="Google Shape;203;p15"/>
          <p:cNvCxnSpPr/>
          <p:nvPr/>
        </p:nvCxnSpPr>
        <p:spPr>
          <a:xfrm rot="10800000">
            <a:off x="360000" y="4201800"/>
            <a:ext cx="0" cy="941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04" name="Google Shape;204;p15"/>
          <p:cNvSpPr txBox="1">
            <a:spLocks noGrp="1"/>
          </p:cNvSpPr>
          <p:nvPr>
            <p:ph type="subTitle" idx="1"/>
          </p:nvPr>
        </p:nvSpPr>
        <p:spPr>
          <a:xfrm>
            <a:off x="720000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5"/>
          <p:cNvSpPr txBox="1">
            <a:spLocks noGrp="1"/>
          </p:cNvSpPr>
          <p:nvPr>
            <p:ph type="subTitle" idx="2"/>
          </p:nvPr>
        </p:nvSpPr>
        <p:spPr>
          <a:xfrm>
            <a:off x="3579000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15"/>
          <p:cNvSpPr txBox="1">
            <a:spLocks noGrp="1"/>
          </p:cNvSpPr>
          <p:nvPr>
            <p:ph type="subTitle" idx="3"/>
          </p:nvPr>
        </p:nvSpPr>
        <p:spPr>
          <a:xfrm>
            <a:off x="2149500" y="3440450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5"/>
          <p:cNvSpPr txBox="1">
            <a:spLocks noGrp="1"/>
          </p:cNvSpPr>
          <p:nvPr>
            <p:ph type="subTitle" idx="4"/>
          </p:nvPr>
        </p:nvSpPr>
        <p:spPr>
          <a:xfrm>
            <a:off x="5008498" y="3440450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15"/>
          <p:cNvSpPr txBox="1">
            <a:spLocks noGrp="1"/>
          </p:cNvSpPr>
          <p:nvPr>
            <p:ph type="subTitle" idx="5"/>
          </p:nvPr>
        </p:nvSpPr>
        <p:spPr>
          <a:xfrm>
            <a:off x="6437997" y="1710161"/>
            <a:ext cx="19860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5"/>
          <p:cNvSpPr txBox="1">
            <a:spLocks noGrp="1"/>
          </p:cNvSpPr>
          <p:nvPr>
            <p:ph type="subTitle" idx="6"/>
          </p:nvPr>
        </p:nvSpPr>
        <p:spPr>
          <a:xfrm>
            <a:off x="720000" y="1336275"/>
            <a:ext cx="1986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210" name="Google Shape;210;p15"/>
          <p:cNvSpPr txBox="1">
            <a:spLocks noGrp="1"/>
          </p:cNvSpPr>
          <p:nvPr>
            <p:ph type="subTitle" idx="7"/>
          </p:nvPr>
        </p:nvSpPr>
        <p:spPr>
          <a:xfrm>
            <a:off x="3579000" y="1336275"/>
            <a:ext cx="1986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211" name="Google Shape;211;p15"/>
          <p:cNvSpPr txBox="1">
            <a:spLocks noGrp="1"/>
          </p:cNvSpPr>
          <p:nvPr>
            <p:ph type="subTitle" idx="8"/>
          </p:nvPr>
        </p:nvSpPr>
        <p:spPr>
          <a:xfrm>
            <a:off x="6437997" y="1336275"/>
            <a:ext cx="1986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212" name="Google Shape;212;p15"/>
          <p:cNvSpPr txBox="1">
            <a:spLocks noGrp="1"/>
          </p:cNvSpPr>
          <p:nvPr>
            <p:ph type="subTitle" idx="9"/>
          </p:nvPr>
        </p:nvSpPr>
        <p:spPr>
          <a:xfrm>
            <a:off x="2149500" y="3063352"/>
            <a:ext cx="1986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213" name="Google Shape;213;p15"/>
          <p:cNvSpPr txBox="1">
            <a:spLocks noGrp="1"/>
          </p:cNvSpPr>
          <p:nvPr>
            <p:ph type="subTitle" idx="13"/>
          </p:nvPr>
        </p:nvSpPr>
        <p:spPr>
          <a:xfrm>
            <a:off x="5008500" y="3063352"/>
            <a:ext cx="1986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layfair Display"/>
              <a:buNone/>
              <a:defRPr sz="20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9"/>
          <p:cNvSpPr txBox="1">
            <a:spLocks noGrp="1"/>
          </p:cNvSpPr>
          <p:nvPr>
            <p:ph type="title"/>
          </p:nvPr>
        </p:nvSpPr>
        <p:spPr>
          <a:xfrm>
            <a:off x="720000" y="1637550"/>
            <a:ext cx="3597900" cy="10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19"/>
          <p:cNvSpPr txBox="1">
            <a:spLocks noGrp="1"/>
          </p:cNvSpPr>
          <p:nvPr>
            <p:ph type="subTitle" idx="1"/>
          </p:nvPr>
        </p:nvSpPr>
        <p:spPr>
          <a:xfrm>
            <a:off x="720000" y="2700750"/>
            <a:ext cx="30816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270" name="Google Shape;270;p19"/>
          <p:cNvGrpSpPr/>
          <p:nvPr/>
        </p:nvGrpSpPr>
        <p:grpSpPr>
          <a:xfrm>
            <a:off x="8085937" y="1314134"/>
            <a:ext cx="2143613" cy="2143613"/>
            <a:chOff x="3327850" y="914800"/>
            <a:chExt cx="1302000" cy="1302000"/>
          </a:xfrm>
        </p:grpSpPr>
        <p:sp>
          <p:nvSpPr>
            <p:cNvPr id="271" name="Google Shape;271;p19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2" name="Google Shape;272;p19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3" name="Google Shape;273;p19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4" name="Google Shape;274;p19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5" name="Google Shape;275;p19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6" name="Google Shape;276;p19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77" name="Google Shape;277;p19"/>
          <p:cNvGrpSpPr/>
          <p:nvPr/>
        </p:nvGrpSpPr>
        <p:grpSpPr>
          <a:xfrm>
            <a:off x="796200" y="490240"/>
            <a:ext cx="498860" cy="98530"/>
            <a:chOff x="2287725" y="3761165"/>
            <a:chExt cx="498860" cy="98530"/>
          </a:xfrm>
        </p:grpSpPr>
        <p:sp>
          <p:nvSpPr>
            <p:cNvPr id="278" name="Google Shape;278;p19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279" name="Google Shape;279;p19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280" name="Google Shape;280;p19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1" name="Google Shape;281;p19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282" name="Google Shape;282;p19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283" name="Google Shape;283;p19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284" name="Google Shape;284;p19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85" name="Google Shape;285;p19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286" name="Google Shape;286;p19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287" name="Google Shape;287;p19"/>
          <p:cNvCxnSpPr/>
          <p:nvPr/>
        </p:nvCxnSpPr>
        <p:spPr>
          <a:xfrm rot="10800000">
            <a:off x="4654325" y="4604000"/>
            <a:ext cx="4500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21"/>
          <p:cNvSpPr txBox="1">
            <a:spLocks noGrp="1"/>
          </p:cNvSpPr>
          <p:nvPr>
            <p:ph type="subTitle" idx="1"/>
          </p:nvPr>
        </p:nvSpPr>
        <p:spPr>
          <a:xfrm>
            <a:off x="5012625" y="2367525"/>
            <a:ext cx="2460900" cy="18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21"/>
          <p:cNvSpPr txBox="1">
            <a:spLocks noGrp="1"/>
          </p:cNvSpPr>
          <p:nvPr>
            <p:ph type="subTitle" idx="2"/>
          </p:nvPr>
        </p:nvSpPr>
        <p:spPr>
          <a:xfrm>
            <a:off x="1670450" y="2367525"/>
            <a:ext cx="2460900" cy="18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21"/>
          <p:cNvSpPr txBox="1">
            <a:spLocks noGrp="1"/>
          </p:cNvSpPr>
          <p:nvPr>
            <p:ph type="subTitle" idx="3"/>
          </p:nvPr>
        </p:nvSpPr>
        <p:spPr>
          <a:xfrm>
            <a:off x="1670451" y="1808625"/>
            <a:ext cx="24609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14" name="Google Shape;314;p21"/>
          <p:cNvSpPr txBox="1">
            <a:spLocks noGrp="1"/>
          </p:cNvSpPr>
          <p:nvPr>
            <p:ph type="subTitle" idx="4"/>
          </p:nvPr>
        </p:nvSpPr>
        <p:spPr>
          <a:xfrm>
            <a:off x="5012650" y="1808625"/>
            <a:ext cx="24609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None/>
              <a:defRPr sz="24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cxnSp>
        <p:nvCxnSpPr>
          <p:cNvPr id="315" name="Google Shape;315;p21"/>
          <p:cNvCxnSpPr/>
          <p:nvPr/>
        </p:nvCxnSpPr>
        <p:spPr>
          <a:xfrm rot="10800000">
            <a:off x="-100" y="4815300"/>
            <a:ext cx="3877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316" name="Google Shape;316;p21"/>
          <p:cNvGrpSpPr/>
          <p:nvPr/>
        </p:nvGrpSpPr>
        <p:grpSpPr>
          <a:xfrm>
            <a:off x="4322575" y="4766028"/>
            <a:ext cx="498860" cy="98530"/>
            <a:chOff x="2287725" y="3761165"/>
            <a:chExt cx="498860" cy="98530"/>
          </a:xfrm>
        </p:grpSpPr>
        <p:sp>
          <p:nvSpPr>
            <p:cNvPr id="317" name="Google Shape;317;p21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318" name="Google Shape;318;p21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319" name="Google Shape;319;p21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0" name="Google Shape;320;p21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21" name="Google Shape;321;p21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322" name="Google Shape;322;p21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323" name="Google Shape;323;p21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4" name="Google Shape;324;p21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25" name="Google Shape;325;p21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326" name="Google Shape;326;p21"/>
          <p:cNvCxnSpPr/>
          <p:nvPr/>
        </p:nvCxnSpPr>
        <p:spPr>
          <a:xfrm rot="10800000">
            <a:off x="5266200" y="4815300"/>
            <a:ext cx="3877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7"/>
          <p:cNvSpPr txBox="1">
            <a:spLocks noGrp="1"/>
          </p:cNvSpPr>
          <p:nvPr>
            <p:ph type="title" hasCustomPrompt="1"/>
          </p:nvPr>
        </p:nvSpPr>
        <p:spPr>
          <a:xfrm>
            <a:off x="2223600" y="539512"/>
            <a:ext cx="4696800" cy="768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29" name="Google Shape;429;p27"/>
          <p:cNvSpPr txBox="1">
            <a:spLocks noGrp="1"/>
          </p:cNvSpPr>
          <p:nvPr>
            <p:ph type="subTitle" idx="1"/>
          </p:nvPr>
        </p:nvSpPr>
        <p:spPr>
          <a:xfrm>
            <a:off x="2223600" y="1275475"/>
            <a:ext cx="4696800" cy="4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430" name="Google Shape;430;p27"/>
          <p:cNvSpPr txBox="1">
            <a:spLocks noGrp="1"/>
          </p:cNvSpPr>
          <p:nvPr>
            <p:ph type="title" idx="2" hasCustomPrompt="1"/>
          </p:nvPr>
        </p:nvSpPr>
        <p:spPr>
          <a:xfrm>
            <a:off x="2223588" y="1970680"/>
            <a:ext cx="4696800" cy="768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31" name="Google Shape;431;p27"/>
          <p:cNvSpPr txBox="1">
            <a:spLocks noGrp="1"/>
          </p:cNvSpPr>
          <p:nvPr>
            <p:ph type="subTitle" idx="3"/>
          </p:nvPr>
        </p:nvSpPr>
        <p:spPr>
          <a:xfrm>
            <a:off x="2223588" y="2706639"/>
            <a:ext cx="4696800" cy="4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432" name="Google Shape;432;p27"/>
          <p:cNvSpPr txBox="1">
            <a:spLocks noGrp="1"/>
          </p:cNvSpPr>
          <p:nvPr>
            <p:ph type="title" idx="4" hasCustomPrompt="1"/>
          </p:nvPr>
        </p:nvSpPr>
        <p:spPr>
          <a:xfrm>
            <a:off x="2223600" y="3401849"/>
            <a:ext cx="4696800" cy="768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433" name="Google Shape;433;p27"/>
          <p:cNvSpPr txBox="1">
            <a:spLocks noGrp="1"/>
          </p:cNvSpPr>
          <p:nvPr>
            <p:ph type="subTitle" idx="5"/>
          </p:nvPr>
        </p:nvSpPr>
        <p:spPr>
          <a:xfrm>
            <a:off x="2223600" y="4137822"/>
            <a:ext cx="4696800" cy="4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434" name="Google Shape;434;p27"/>
          <p:cNvGrpSpPr/>
          <p:nvPr/>
        </p:nvGrpSpPr>
        <p:grpSpPr>
          <a:xfrm rot="5400000">
            <a:off x="345003" y="4179765"/>
            <a:ext cx="736424" cy="117300"/>
            <a:chOff x="1257110" y="3761397"/>
            <a:chExt cx="736424" cy="117300"/>
          </a:xfrm>
        </p:grpSpPr>
        <p:sp>
          <p:nvSpPr>
            <p:cNvPr id="435" name="Google Shape;435;p27"/>
            <p:cNvSpPr/>
            <p:nvPr/>
          </p:nvSpPr>
          <p:spPr>
            <a:xfrm rot="5400000">
              <a:off x="1249160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36" name="Google Shape;436;p27"/>
            <p:cNvSpPr/>
            <p:nvPr/>
          </p:nvSpPr>
          <p:spPr>
            <a:xfrm rot="5400000">
              <a:off x="1407916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37" name="Google Shape;437;p27"/>
            <p:cNvSpPr/>
            <p:nvPr/>
          </p:nvSpPr>
          <p:spPr>
            <a:xfrm rot="5400000">
              <a:off x="1566672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38" name="Google Shape;438;p27"/>
            <p:cNvSpPr/>
            <p:nvPr/>
          </p:nvSpPr>
          <p:spPr>
            <a:xfrm rot="5400000">
              <a:off x="1725428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39" name="Google Shape;439;p27"/>
            <p:cNvSpPr/>
            <p:nvPr/>
          </p:nvSpPr>
          <p:spPr>
            <a:xfrm rot="5400000">
              <a:off x="1884183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cxnSp>
        <p:nvCxnSpPr>
          <p:cNvPr id="440" name="Google Shape;440;p27"/>
          <p:cNvCxnSpPr/>
          <p:nvPr/>
        </p:nvCxnSpPr>
        <p:spPr>
          <a:xfrm>
            <a:off x="713225" y="-22100"/>
            <a:ext cx="0" cy="366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441" name="Google Shape;441;p27"/>
          <p:cNvGrpSpPr/>
          <p:nvPr/>
        </p:nvGrpSpPr>
        <p:grpSpPr>
          <a:xfrm rot="-5400000">
            <a:off x="8062553" y="824337"/>
            <a:ext cx="736424" cy="117300"/>
            <a:chOff x="1257110" y="3761397"/>
            <a:chExt cx="736424" cy="117300"/>
          </a:xfrm>
        </p:grpSpPr>
        <p:sp>
          <p:nvSpPr>
            <p:cNvPr id="442" name="Google Shape;442;p27"/>
            <p:cNvSpPr/>
            <p:nvPr/>
          </p:nvSpPr>
          <p:spPr>
            <a:xfrm rot="5400000">
              <a:off x="1249160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43" name="Google Shape;443;p27"/>
            <p:cNvSpPr/>
            <p:nvPr/>
          </p:nvSpPr>
          <p:spPr>
            <a:xfrm rot="5400000">
              <a:off x="1407916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44" name="Google Shape;444;p27"/>
            <p:cNvSpPr/>
            <p:nvPr/>
          </p:nvSpPr>
          <p:spPr>
            <a:xfrm rot="5400000">
              <a:off x="1566672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45" name="Google Shape;445;p27"/>
            <p:cNvSpPr/>
            <p:nvPr/>
          </p:nvSpPr>
          <p:spPr>
            <a:xfrm rot="5400000">
              <a:off x="1725428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46" name="Google Shape;446;p27"/>
            <p:cNvSpPr/>
            <p:nvPr/>
          </p:nvSpPr>
          <p:spPr>
            <a:xfrm rot="5400000">
              <a:off x="1884183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cxnSp>
        <p:nvCxnSpPr>
          <p:cNvPr id="447" name="Google Shape;447;p27"/>
          <p:cNvCxnSpPr/>
          <p:nvPr/>
        </p:nvCxnSpPr>
        <p:spPr>
          <a:xfrm rot="10800000">
            <a:off x="8430755" y="1476002"/>
            <a:ext cx="0" cy="366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2205900" y="2818125"/>
            <a:ext cx="5067600" cy="15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2205900" y="1774925"/>
            <a:ext cx="1398900" cy="915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3" name="Google Shape;23;p3"/>
          <p:cNvGrpSpPr/>
          <p:nvPr/>
        </p:nvGrpSpPr>
        <p:grpSpPr>
          <a:xfrm>
            <a:off x="8430775" y="213710"/>
            <a:ext cx="498860" cy="98530"/>
            <a:chOff x="2287725" y="3761165"/>
            <a:chExt cx="498860" cy="98530"/>
          </a:xfrm>
        </p:grpSpPr>
        <p:sp>
          <p:nvSpPr>
            <p:cNvPr id="24" name="Google Shape;24;p3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25" name="Google Shape;25;p3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26" name="Google Shape;26;p3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7" name="Google Shape;27;p3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28" name="Google Shape;28;p3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29" name="Google Shape;29;p3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30" name="Google Shape;30;p3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1" name="Google Shape;31;p3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2" name="Google Shape;32;p3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33" name="Google Shape;33;p3"/>
          <p:cNvCxnSpPr/>
          <p:nvPr/>
        </p:nvCxnSpPr>
        <p:spPr>
          <a:xfrm>
            <a:off x="8680205" y="2970600"/>
            <a:ext cx="0" cy="2172900"/>
          </a:xfrm>
          <a:prstGeom prst="straightConnector1">
            <a:avLst/>
          </a:prstGeom>
          <a:noFill/>
          <a:ln w="9525" cap="flat" cmpd="sng">
            <a:solidFill>
              <a:srgbClr val="D8DCE5"/>
            </a:solidFill>
            <a:prstDash val="solid"/>
            <a:round/>
            <a:headEnd type="oval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cxnSp>
        <p:nvCxnSpPr>
          <p:cNvPr id="37" name="Google Shape;37;p4"/>
          <p:cNvCxnSpPr/>
          <p:nvPr/>
        </p:nvCxnSpPr>
        <p:spPr>
          <a:xfrm rot="10800000">
            <a:off x="364500" y="9875"/>
            <a:ext cx="0" cy="941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38" name="Google Shape;38;p4"/>
          <p:cNvSpPr/>
          <p:nvPr/>
        </p:nvSpPr>
        <p:spPr>
          <a:xfrm>
            <a:off x="8683900" y="4604000"/>
            <a:ext cx="149400" cy="539400"/>
          </a:xfrm>
          <a:prstGeom prst="rect">
            <a:avLst/>
          </a:prstGeom>
          <a:solidFill>
            <a:srgbClr val="F0F1F5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39" name="Google Shape;39;p4"/>
          <p:cNvGrpSpPr/>
          <p:nvPr/>
        </p:nvGrpSpPr>
        <p:grpSpPr>
          <a:xfrm rot="5400000">
            <a:off x="8534570" y="483103"/>
            <a:ext cx="498860" cy="98530"/>
            <a:chOff x="2287725" y="3761165"/>
            <a:chExt cx="498860" cy="98530"/>
          </a:xfrm>
        </p:grpSpPr>
        <p:sp>
          <p:nvSpPr>
            <p:cNvPr id="40" name="Google Shape;40;p4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41" name="Google Shape;41;p4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42" name="Google Shape;42;p4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3" name="Google Shape;43;p4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44" name="Google Shape;44;p4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45" name="Google Shape;45;p4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46" name="Google Shape;46;p4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7" name="Google Shape;47;p4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48" name="Google Shape;48;p4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grpSp>
        <p:nvGrpSpPr>
          <p:cNvPr id="49" name="Google Shape;49;p4"/>
          <p:cNvGrpSpPr/>
          <p:nvPr/>
        </p:nvGrpSpPr>
        <p:grpSpPr>
          <a:xfrm>
            <a:off x="2897837" y="4127434"/>
            <a:ext cx="2143613" cy="2143613"/>
            <a:chOff x="3327850" y="914800"/>
            <a:chExt cx="1302000" cy="1302000"/>
          </a:xfrm>
        </p:grpSpPr>
        <p:sp>
          <p:nvSpPr>
            <p:cNvPr id="50" name="Google Shape;50;p4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"/>
          <p:cNvSpPr/>
          <p:nvPr/>
        </p:nvSpPr>
        <p:spPr>
          <a:xfrm rot="5400000">
            <a:off x="293906" y="4518825"/>
            <a:ext cx="115200" cy="702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7" name="Google Shape;77;p6"/>
          <p:cNvGrpSpPr/>
          <p:nvPr/>
        </p:nvGrpSpPr>
        <p:grpSpPr>
          <a:xfrm>
            <a:off x="8181339" y="4821010"/>
            <a:ext cx="498860" cy="98530"/>
            <a:chOff x="2287725" y="3761165"/>
            <a:chExt cx="498860" cy="98530"/>
          </a:xfrm>
        </p:grpSpPr>
        <p:sp>
          <p:nvSpPr>
            <p:cNvPr id="78" name="Google Shape;78;p6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79" name="Google Shape;79;p6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80" name="Google Shape;80;p6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81;p6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82" name="Google Shape;82;p6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83" name="Google Shape;83;p6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84" name="Google Shape;84;p6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5" name="Google Shape;85;p6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86" name="Google Shape;86;p6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87" name="Google Shape;87;p6"/>
          <p:cNvCxnSpPr/>
          <p:nvPr/>
        </p:nvCxnSpPr>
        <p:spPr>
          <a:xfrm>
            <a:off x="8788719" y="-22100"/>
            <a:ext cx="0" cy="3667500"/>
          </a:xfrm>
          <a:prstGeom prst="straightConnector1">
            <a:avLst/>
          </a:prstGeom>
          <a:noFill/>
          <a:ln w="9525" cap="flat" cmpd="sng">
            <a:solidFill>
              <a:srgbClr val="D8DCE5"/>
            </a:solidFill>
            <a:prstDash val="solid"/>
            <a:round/>
            <a:headEnd type="none" w="med" len="med"/>
            <a:tailEnd type="oval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7"/>
          <p:cNvSpPr txBox="1">
            <a:spLocks noGrp="1"/>
          </p:cNvSpPr>
          <p:nvPr>
            <p:ph type="subTitle" idx="1"/>
          </p:nvPr>
        </p:nvSpPr>
        <p:spPr>
          <a:xfrm>
            <a:off x="713225" y="1762625"/>
            <a:ext cx="4294800" cy="19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cxnSp>
        <p:nvCxnSpPr>
          <p:cNvPr id="91" name="Google Shape;91;p7"/>
          <p:cNvCxnSpPr/>
          <p:nvPr/>
        </p:nvCxnSpPr>
        <p:spPr>
          <a:xfrm rot="10800000">
            <a:off x="6822775" y="4873695"/>
            <a:ext cx="1287600" cy="0"/>
          </a:xfrm>
          <a:prstGeom prst="straightConnector1">
            <a:avLst/>
          </a:prstGeom>
          <a:noFill/>
          <a:ln w="9525" cap="flat" cmpd="sng">
            <a:solidFill>
              <a:srgbClr val="D8DCE5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92" name="Google Shape;92;p7"/>
          <p:cNvGrpSpPr/>
          <p:nvPr/>
        </p:nvGrpSpPr>
        <p:grpSpPr>
          <a:xfrm>
            <a:off x="8430900" y="4824430"/>
            <a:ext cx="498860" cy="98530"/>
            <a:chOff x="2287725" y="3761165"/>
            <a:chExt cx="498860" cy="98530"/>
          </a:xfrm>
        </p:grpSpPr>
        <p:sp>
          <p:nvSpPr>
            <p:cNvPr id="93" name="Google Shape;93;p7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94" name="Google Shape;94;p7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95" name="Google Shape;95;p7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6" name="Google Shape;96;p7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97" name="Google Shape;97;p7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98" name="Google Shape;98;p7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99" name="Google Shape;99;p7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00" name="Google Shape;100;p7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01" name="Google Shape;101;p7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sp>
        <p:nvSpPr>
          <p:cNvPr id="102" name="Google Shape;102;p7"/>
          <p:cNvSpPr/>
          <p:nvPr/>
        </p:nvSpPr>
        <p:spPr>
          <a:xfrm rot="10800000">
            <a:off x="8728575" y="50"/>
            <a:ext cx="118800" cy="9564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8"/>
          <p:cNvSpPr/>
          <p:nvPr/>
        </p:nvSpPr>
        <p:spPr>
          <a:xfrm>
            <a:off x="353100" y="340950"/>
            <a:ext cx="8437800" cy="4461600"/>
          </a:xfrm>
          <a:prstGeom prst="roundRect">
            <a:avLst>
              <a:gd name="adj" fmla="val 654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grpSp>
        <p:nvGrpSpPr>
          <p:cNvPr id="105" name="Google Shape;105;p8"/>
          <p:cNvGrpSpPr/>
          <p:nvPr/>
        </p:nvGrpSpPr>
        <p:grpSpPr>
          <a:xfrm>
            <a:off x="-1203770" y="1364533"/>
            <a:ext cx="2413939" cy="2414415"/>
            <a:chOff x="3217900" y="804700"/>
            <a:chExt cx="1520400" cy="1520700"/>
          </a:xfrm>
        </p:grpSpPr>
        <p:sp>
          <p:nvSpPr>
            <p:cNvPr id="106" name="Google Shape;106;p8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3217900" y="804700"/>
              <a:ext cx="1520400" cy="15207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cxnSp>
        <p:nvCxnSpPr>
          <p:cNvPr id="113" name="Google Shape;113;p8"/>
          <p:cNvCxnSpPr/>
          <p:nvPr/>
        </p:nvCxnSpPr>
        <p:spPr>
          <a:xfrm rot="10800000">
            <a:off x="4531800" y="4604000"/>
            <a:ext cx="461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14" name="Google Shape;114;p8"/>
          <p:cNvGrpSpPr/>
          <p:nvPr/>
        </p:nvGrpSpPr>
        <p:grpSpPr>
          <a:xfrm>
            <a:off x="7931925" y="691890"/>
            <a:ext cx="498860" cy="98530"/>
            <a:chOff x="2287725" y="3761165"/>
            <a:chExt cx="498860" cy="98530"/>
          </a:xfrm>
        </p:grpSpPr>
        <p:sp>
          <p:nvSpPr>
            <p:cNvPr id="115" name="Google Shape;115;p8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116" name="Google Shape;116;p8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117" name="Google Shape;117;p8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8" name="Google Shape;118;p8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119" name="Google Shape;119;p8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120" name="Google Shape;120;p8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121" name="Google Shape;121;p8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22" name="Google Shape;122;p8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23" name="Google Shape;123;p8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sp>
        <p:nvSpPr>
          <p:cNvPr id="124" name="Google Shape;124;p8"/>
          <p:cNvSpPr txBox="1">
            <a:spLocks noGrp="1"/>
          </p:cNvSpPr>
          <p:nvPr>
            <p:ph type="title"/>
          </p:nvPr>
        </p:nvSpPr>
        <p:spPr>
          <a:xfrm>
            <a:off x="1768550" y="1307100"/>
            <a:ext cx="56070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9"/>
          <p:cNvSpPr/>
          <p:nvPr/>
        </p:nvSpPr>
        <p:spPr>
          <a:xfrm>
            <a:off x="-50" y="4832400"/>
            <a:ext cx="9144000" cy="32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9"/>
          <p:cNvSpPr/>
          <p:nvPr/>
        </p:nvSpPr>
        <p:spPr>
          <a:xfrm>
            <a:off x="-50" y="-12925"/>
            <a:ext cx="9144000" cy="32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8" name="Google Shape;128;p9"/>
          <p:cNvGrpSpPr/>
          <p:nvPr/>
        </p:nvGrpSpPr>
        <p:grpSpPr>
          <a:xfrm>
            <a:off x="713222" y="480850"/>
            <a:ext cx="736424" cy="117300"/>
            <a:chOff x="1257110" y="3761397"/>
            <a:chExt cx="736424" cy="117300"/>
          </a:xfrm>
        </p:grpSpPr>
        <p:sp>
          <p:nvSpPr>
            <p:cNvPr id="129" name="Google Shape;129;p9"/>
            <p:cNvSpPr/>
            <p:nvPr/>
          </p:nvSpPr>
          <p:spPr>
            <a:xfrm rot="5400000">
              <a:off x="1249160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0" name="Google Shape;130;p9"/>
            <p:cNvSpPr/>
            <p:nvPr/>
          </p:nvSpPr>
          <p:spPr>
            <a:xfrm rot="5400000">
              <a:off x="1407916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9"/>
            <p:cNvSpPr/>
            <p:nvPr/>
          </p:nvSpPr>
          <p:spPr>
            <a:xfrm rot="5400000">
              <a:off x="1566672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2" name="Google Shape;132;p9"/>
            <p:cNvSpPr/>
            <p:nvPr/>
          </p:nvSpPr>
          <p:spPr>
            <a:xfrm rot="5400000">
              <a:off x="1725428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3" name="Google Shape;133;p9"/>
            <p:cNvSpPr/>
            <p:nvPr/>
          </p:nvSpPr>
          <p:spPr>
            <a:xfrm rot="5400000">
              <a:off x="1884183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34" name="Google Shape;134;p9"/>
          <p:cNvGrpSpPr/>
          <p:nvPr/>
        </p:nvGrpSpPr>
        <p:grpSpPr>
          <a:xfrm rot="10800000">
            <a:off x="7694360" y="4545350"/>
            <a:ext cx="736424" cy="117300"/>
            <a:chOff x="1257110" y="3761397"/>
            <a:chExt cx="736424" cy="117300"/>
          </a:xfrm>
        </p:grpSpPr>
        <p:sp>
          <p:nvSpPr>
            <p:cNvPr id="135" name="Google Shape;135;p9"/>
            <p:cNvSpPr/>
            <p:nvPr/>
          </p:nvSpPr>
          <p:spPr>
            <a:xfrm rot="5400000">
              <a:off x="1249160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6" name="Google Shape;136;p9"/>
            <p:cNvSpPr/>
            <p:nvPr/>
          </p:nvSpPr>
          <p:spPr>
            <a:xfrm rot="5400000">
              <a:off x="1407916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7" name="Google Shape;137;p9"/>
            <p:cNvSpPr/>
            <p:nvPr/>
          </p:nvSpPr>
          <p:spPr>
            <a:xfrm rot="5400000">
              <a:off x="1566672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 rot="5400000">
              <a:off x="1725428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 rot="5400000">
              <a:off x="1884183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cxnSp>
        <p:nvCxnSpPr>
          <p:cNvPr id="140" name="Google Shape;140;p9"/>
          <p:cNvCxnSpPr/>
          <p:nvPr/>
        </p:nvCxnSpPr>
        <p:spPr>
          <a:xfrm>
            <a:off x="713225" y="4604000"/>
            <a:ext cx="5112000" cy="0"/>
          </a:xfrm>
          <a:prstGeom prst="straightConnector1">
            <a:avLst/>
          </a:prstGeom>
          <a:noFill/>
          <a:ln w="9525" cap="flat" cmpd="sng">
            <a:solidFill>
              <a:srgbClr val="D8DCE5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41" name="Google Shape;141;p9"/>
          <p:cNvCxnSpPr/>
          <p:nvPr/>
        </p:nvCxnSpPr>
        <p:spPr>
          <a:xfrm>
            <a:off x="3318775" y="541275"/>
            <a:ext cx="5112000" cy="0"/>
          </a:xfrm>
          <a:prstGeom prst="straightConnector1">
            <a:avLst/>
          </a:prstGeom>
          <a:noFill/>
          <a:ln w="9525" cap="flat" cmpd="sng">
            <a:solidFill>
              <a:srgbClr val="D8DCE5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42" name="Google Shape;142;p9"/>
          <p:cNvSpPr txBox="1">
            <a:spLocks noGrp="1"/>
          </p:cNvSpPr>
          <p:nvPr>
            <p:ph type="title"/>
          </p:nvPr>
        </p:nvSpPr>
        <p:spPr>
          <a:xfrm>
            <a:off x="2135550" y="1564725"/>
            <a:ext cx="4872900" cy="118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9"/>
          <p:cNvSpPr txBox="1">
            <a:spLocks noGrp="1"/>
          </p:cNvSpPr>
          <p:nvPr>
            <p:ph type="subTitle" idx="1"/>
          </p:nvPr>
        </p:nvSpPr>
        <p:spPr>
          <a:xfrm>
            <a:off x="2135550" y="2907675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"/>
          <p:cNvSpPr>
            <a:spLocks noGrp="1"/>
          </p:cNvSpPr>
          <p:nvPr>
            <p:ph type="pic" idx="2"/>
          </p:nvPr>
        </p:nvSpPr>
        <p:spPr>
          <a:xfrm>
            <a:off x="437700" y="346500"/>
            <a:ext cx="8268600" cy="4450500"/>
          </a:xfrm>
          <a:prstGeom prst="roundRect">
            <a:avLst>
              <a:gd name="adj" fmla="val 7092"/>
            </a:avLst>
          </a:prstGeom>
          <a:noFill/>
          <a:ln>
            <a:noFill/>
          </a:ln>
        </p:spPr>
      </p:sp>
      <p:sp>
        <p:nvSpPr>
          <p:cNvPr id="146" name="Google Shape;146;p10"/>
          <p:cNvSpPr txBox="1">
            <a:spLocks noGrp="1"/>
          </p:cNvSpPr>
          <p:nvPr>
            <p:ph type="title"/>
          </p:nvPr>
        </p:nvSpPr>
        <p:spPr>
          <a:xfrm>
            <a:off x="713250" y="4101200"/>
            <a:ext cx="7717500" cy="5028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layfair Display"/>
              <a:buNone/>
              <a:defRPr sz="3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sz="35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●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○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■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●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○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■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●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○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■"/>
              <a:defRPr sz="12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60" r:id="rId10"/>
    <p:sldLayoutId id="2147483661" r:id="rId11"/>
    <p:sldLayoutId id="2147483665" r:id="rId12"/>
    <p:sldLayoutId id="2147483667" r:id="rId13"/>
    <p:sldLayoutId id="2147483673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5"/>
          <p:cNvSpPr txBox="1">
            <a:spLocks noGrp="1"/>
          </p:cNvSpPr>
          <p:nvPr>
            <p:ph type="ctrTitle"/>
          </p:nvPr>
        </p:nvSpPr>
        <p:spPr>
          <a:xfrm>
            <a:off x="591549" y="1026866"/>
            <a:ext cx="8186737" cy="245701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rgbClr val="1D1E33"/>
                </a:solidFill>
                <a:latin typeface="Playfair Display" panose="020B0604020202020204" charset="-52"/>
                <a:cs typeface="Times New Roman" panose="02020603050405020304" pitchFamily="18" charset="0"/>
              </a:rPr>
              <a:t>Информационно-аналитическая система складской логистики цеха по ремонту топливного оборудования водного транспорта</a:t>
            </a:r>
            <a:endParaRPr sz="3600" dirty="0">
              <a:solidFill>
                <a:srgbClr val="1D1E33"/>
              </a:solidFill>
              <a:latin typeface="Playfair Display" panose="020B0604020202020204" charset="-52"/>
              <a:cs typeface="Times New Roman" panose="02020603050405020304" pitchFamily="18" charset="0"/>
            </a:endParaRPr>
          </a:p>
        </p:txBody>
      </p:sp>
      <p:sp>
        <p:nvSpPr>
          <p:cNvPr id="513" name="Google Shape;513;p35"/>
          <p:cNvSpPr txBox="1">
            <a:spLocks noGrp="1"/>
          </p:cNvSpPr>
          <p:nvPr>
            <p:ph type="subTitle" idx="1"/>
          </p:nvPr>
        </p:nvSpPr>
        <p:spPr>
          <a:xfrm>
            <a:off x="911150" y="4243388"/>
            <a:ext cx="7482756" cy="6643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1D1E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>
                <a:solidFill>
                  <a:srgbClr val="1D1E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Моглатова</a:t>
            </a:r>
            <a:r>
              <a:rPr lang="ru-RU" dirty="0">
                <a:solidFill>
                  <a:srgbClr val="1D1E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 Алексеевна</a:t>
            </a:r>
          </a:p>
          <a:p>
            <a:pPr marL="0" lvl="0" indent="0"/>
            <a:r>
              <a:rPr lang="ru-RU" dirty="0">
                <a:solidFill>
                  <a:srgbClr val="1D1E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ВКР: к.т.н., доц. </a:t>
            </a:r>
            <a:r>
              <a:rPr lang="ru-RU" dirty="0" err="1">
                <a:solidFill>
                  <a:srgbClr val="1D1E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Ганюкова</a:t>
            </a:r>
            <a:r>
              <a:rPr lang="ru-RU" dirty="0">
                <a:solidFill>
                  <a:srgbClr val="1D1E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Павловна</a:t>
            </a:r>
            <a:endParaRPr dirty="0">
              <a:solidFill>
                <a:srgbClr val="1D1E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0" name="Google Shape;520;p35"/>
          <p:cNvCxnSpPr/>
          <p:nvPr/>
        </p:nvCxnSpPr>
        <p:spPr>
          <a:xfrm flipV="1">
            <a:off x="975931" y="3863409"/>
            <a:ext cx="7417975" cy="453"/>
          </a:xfrm>
          <a:prstGeom prst="straightConnector1">
            <a:avLst/>
          </a:prstGeom>
          <a:noFill/>
          <a:ln w="9525" cap="flat" cmpd="sng">
            <a:solidFill>
              <a:srgbClr val="1D1E33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558;p39"/>
          <p:cNvSpPr txBox="1">
            <a:spLocks noGrp="1"/>
          </p:cNvSpPr>
          <p:nvPr>
            <p:ph type="title" idx="2"/>
          </p:nvPr>
        </p:nvSpPr>
        <p:spPr>
          <a:xfrm>
            <a:off x="1857039" y="171157"/>
            <a:ext cx="5791373" cy="915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Диаграмма вариантов использования</a:t>
            </a:r>
            <a:endParaRPr sz="3000" dirty="0">
              <a:solidFill>
                <a:schemeClr val="dk1"/>
              </a:solidFill>
            </a:endParaRPr>
          </a:p>
        </p:txBody>
      </p:sp>
      <p:sp>
        <p:nvSpPr>
          <p:cNvPr id="16" name="Google Shape;528;p36"/>
          <p:cNvSpPr txBox="1"/>
          <p:nvPr/>
        </p:nvSpPr>
        <p:spPr>
          <a:xfrm>
            <a:off x="8423998" y="4604370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12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038" y="1260762"/>
            <a:ext cx="5791373" cy="343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46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558;p39"/>
          <p:cNvSpPr txBox="1">
            <a:spLocks noGrp="1"/>
          </p:cNvSpPr>
          <p:nvPr>
            <p:ph type="title" idx="2"/>
          </p:nvPr>
        </p:nvSpPr>
        <p:spPr>
          <a:xfrm>
            <a:off x="1857039" y="171157"/>
            <a:ext cx="5551151" cy="627006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Диаграмма </a:t>
            </a:r>
            <a:r>
              <a:rPr lang="en-US" sz="3000" dirty="0"/>
              <a:t>BPMN</a:t>
            </a:r>
            <a:endParaRPr sz="3000" dirty="0">
              <a:solidFill>
                <a:schemeClr val="dk1"/>
              </a:solidFill>
            </a:endParaRPr>
          </a:p>
        </p:txBody>
      </p:sp>
      <p:sp>
        <p:nvSpPr>
          <p:cNvPr id="16" name="Google Shape;528;p36"/>
          <p:cNvSpPr txBox="1"/>
          <p:nvPr/>
        </p:nvSpPr>
        <p:spPr>
          <a:xfrm>
            <a:off x="8291595" y="4596621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13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31" y="996498"/>
            <a:ext cx="7385164" cy="33585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3919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558;p39"/>
          <p:cNvSpPr txBox="1">
            <a:spLocks noGrp="1"/>
          </p:cNvSpPr>
          <p:nvPr>
            <p:ph type="title" idx="2"/>
          </p:nvPr>
        </p:nvSpPr>
        <p:spPr>
          <a:xfrm>
            <a:off x="1857039" y="171157"/>
            <a:ext cx="5551151" cy="627006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2400" dirty="0"/>
              <a:t>Диаграмма процесса в нотации EPC</a:t>
            </a:r>
          </a:p>
        </p:txBody>
      </p:sp>
      <p:sp>
        <p:nvSpPr>
          <p:cNvPr id="16" name="Google Shape;528;p36"/>
          <p:cNvSpPr txBox="1"/>
          <p:nvPr/>
        </p:nvSpPr>
        <p:spPr>
          <a:xfrm>
            <a:off x="8291595" y="4596621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14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098" y="867283"/>
            <a:ext cx="2415274" cy="41380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60934" y="798163"/>
            <a:ext cx="573438" cy="2324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818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6099" y="2572719"/>
            <a:ext cx="8093433" cy="92989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69" name="Google Shape;669;p49"/>
          <p:cNvGrpSpPr/>
          <p:nvPr/>
        </p:nvGrpSpPr>
        <p:grpSpPr>
          <a:xfrm>
            <a:off x="-1146045" y="-1124904"/>
            <a:ext cx="2413939" cy="2414415"/>
            <a:chOff x="3217900" y="804700"/>
            <a:chExt cx="1520400" cy="1520700"/>
          </a:xfrm>
        </p:grpSpPr>
        <p:sp>
          <p:nvSpPr>
            <p:cNvPr id="670" name="Google Shape;670;p49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1" name="Google Shape;671;p49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2" name="Google Shape;672;p49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3" name="Google Shape;673;p49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4" name="Google Shape;674;p49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5" name="Google Shape;675;p49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76" name="Google Shape;676;p49"/>
            <p:cNvSpPr/>
            <p:nvPr/>
          </p:nvSpPr>
          <p:spPr>
            <a:xfrm>
              <a:off x="3217900" y="804700"/>
              <a:ext cx="1520400" cy="15207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77" name="Google Shape;677;p49"/>
          <p:cNvGrpSpPr/>
          <p:nvPr/>
        </p:nvGrpSpPr>
        <p:grpSpPr>
          <a:xfrm>
            <a:off x="8040950" y="539490"/>
            <a:ext cx="498860" cy="98530"/>
            <a:chOff x="2287725" y="3761165"/>
            <a:chExt cx="498860" cy="98530"/>
          </a:xfrm>
        </p:grpSpPr>
        <p:sp>
          <p:nvSpPr>
            <p:cNvPr id="678" name="Google Shape;678;p49"/>
            <p:cNvSpPr/>
            <p:nvPr/>
          </p:nvSpPr>
          <p:spPr>
            <a:xfrm>
              <a:off x="2287725" y="3761779"/>
              <a:ext cx="97800" cy="978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grpSp>
          <p:nvGrpSpPr>
            <p:cNvPr id="679" name="Google Shape;679;p49"/>
            <p:cNvGrpSpPr/>
            <p:nvPr/>
          </p:nvGrpSpPr>
          <p:grpSpPr>
            <a:xfrm>
              <a:off x="2465461" y="3761165"/>
              <a:ext cx="143388" cy="97800"/>
              <a:chOff x="2561500" y="3726950"/>
              <a:chExt cx="220800" cy="150600"/>
            </a:xfrm>
          </p:grpSpPr>
          <p:cxnSp>
            <p:nvCxnSpPr>
              <p:cNvPr id="680" name="Google Shape;680;p49"/>
              <p:cNvCxnSpPr/>
              <p:nvPr/>
            </p:nvCxnSpPr>
            <p:spPr>
              <a:xfrm>
                <a:off x="2561500" y="3802250"/>
                <a:ext cx="220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81" name="Google Shape;681;p49"/>
              <p:cNvSpPr/>
              <p:nvPr/>
            </p:nvSpPr>
            <p:spPr>
              <a:xfrm>
                <a:off x="2596600" y="3726950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682" name="Google Shape;682;p49"/>
            <p:cNvGrpSpPr/>
            <p:nvPr/>
          </p:nvGrpSpPr>
          <p:grpSpPr>
            <a:xfrm>
              <a:off x="2688785" y="3761165"/>
              <a:ext cx="97800" cy="98530"/>
              <a:chOff x="3001625" y="3726950"/>
              <a:chExt cx="150600" cy="151725"/>
            </a:xfrm>
          </p:grpSpPr>
          <p:grpSp>
            <p:nvGrpSpPr>
              <p:cNvPr id="683" name="Google Shape;683;p49"/>
              <p:cNvGrpSpPr/>
              <p:nvPr/>
            </p:nvGrpSpPr>
            <p:grpSpPr>
              <a:xfrm>
                <a:off x="3001625" y="3726950"/>
                <a:ext cx="150600" cy="151725"/>
                <a:chOff x="3001625" y="3726950"/>
                <a:chExt cx="150600" cy="151725"/>
              </a:xfrm>
            </p:grpSpPr>
            <p:cxnSp>
              <p:nvCxnSpPr>
                <p:cNvPr id="684" name="Google Shape;684;p49"/>
                <p:cNvCxnSpPr/>
                <p:nvPr/>
              </p:nvCxnSpPr>
              <p:spPr>
                <a:xfrm rot="10800000" flipH="1">
                  <a:off x="3001625" y="3728075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685" name="Google Shape;685;p49"/>
                <p:cNvCxnSpPr/>
                <p:nvPr/>
              </p:nvCxnSpPr>
              <p:spPr>
                <a:xfrm rot="10800000">
                  <a:off x="3001625" y="3726950"/>
                  <a:ext cx="150600" cy="150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686" name="Google Shape;686;p49"/>
              <p:cNvSpPr/>
              <p:nvPr/>
            </p:nvSpPr>
            <p:spPr>
              <a:xfrm>
                <a:off x="3001625" y="3727513"/>
                <a:ext cx="150600" cy="1506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sp>
        <p:nvSpPr>
          <p:cNvPr id="24" name="Google Shape;558;p39"/>
          <p:cNvSpPr txBox="1">
            <a:spLocks noGrp="1"/>
          </p:cNvSpPr>
          <p:nvPr>
            <p:ph type="title" idx="2"/>
          </p:nvPr>
        </p:nvSpPr>
        <p:spPr>
          <a:xfrm>
            <a:off x="1857039" y="158459"/>
            <a:ext cx="5672116" cy="606559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latin typeface="Playfair Display" panose="020B0604020202020204" charset="-52"/>
              </a:rPr>
              <a:t>Выбор среды разработки</a:t>
            </a:r>
            <a:endParaRPr sz="3000" dirty="0">
              <a:solidFill>
                <a:schemeClr val="dk1"/>
              </a:solidFill>
              <a:latin typeface="Playfair Display" panose="020B0604020202020204" charset="-52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793465"/>
              </p:ext>
            </p:extLst>
          </p:nvPr>
        </p:nvGraphicFramePr>
        <p:xfrm>
          <a:off x="756099" y="1282604"/>
          <a:ext cx="8125425" cy="2967464"/>
        </p:xfrm>
        <a:graphic>
          <a:graphicData uri="http://schemas.openxmlformats.org/drawingml/2006/table">
            <a:tbl>
              <a:tblPr firstRow="1" bandRow="1"/>
              <a:tblGrid>
                <a:gridCol w="1625085">
                  <a:extLst>
                    <a:ext uri="{9D8B030D-6E8A-4147-A177-3AD203B41FA5}">
                      <a16:colId xmlns:a16="http://schemas.microsoft.com/office/drawing/2014/main" val="1795841188"/>
                    </a:ext>
                  </a:extLst>
                </a:gridCol>
                <a:gridCol w="1625085">
                  <a:extLst>
                    <a:ext uri="{9D8B030D-6E8A-4147-A177-3AD203B41FA5}">
                      <a16:colId xmlns:a16="http://schemas.microsoft.com/office/drawing/2014/main" val="2679775507"/>
                    </a:ext>
                  </a:extLst>
                </a:gridCol>
                <a:gridCol w="1625085">
                  <a:extLst>
                    <a:ext uri="{9D8B030D-6E8A-4147-A177-3AD203B41FA5}">
                      <a16:colId xmlns:a16="http://schemas.microsoft.com/office/drawing/2014/main" val="2088944087"/>
                    </a:ext>
                  </a:extLst>
                </a:gridCol>
                <a:gridCol w="1625085">
                  <a:extLst>
                    <a:ext uri="{9D8B030D-6E8A-4147-A177-3AD203B41FA5}">
                      <a16:colId xmlns:a16="http://schemas.microsoft.com/office/drawing/2014/main" val="1856277900"/>
                    </a:ext>
                  </a:extLst>
                </a:gridCol>
                <a:gridCol w="1625085">
                  <a:extLst>
                    <a:ext uri="{9D8B030D-6E8A-4147-A177-3AD203B41FA5}">
                      <a16:colId xmlns:a16="http://schemas.microsoft.com/office/drawing/2014/main" val="561891732"/>
                    </a:ext>
                  </a:extLst>
                </a:gridCol>
              </a:tblGrid>
              <a:tr h="559544">
                <a:tc>
                  <a:txBody>
                    <a:bodyPr/>
                    <a:lstStyle/>
                    <a:p>
                      <a:endParaRPr lang="ru-RU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Book Antiqua" panose="02040602050305030304" pitchFamily="18" charset="0"/>
                        </a:rPr>
                        <a:t>Тарифы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Book Antiqua" panose="02040602050305030304" pitchFamily="18" charset="0"/>
                        </a:rPr>
                        <a:t>Интерфейс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Book Antiqua" panose="02040602050305030304" pitchFamily="18" charset="0"/>
                        </a:rPr>
                        <a:t>Интерактивная</a:t>
                      </a:r>
                      <a:r>
                        <a:rPr lang="ru-RU" baseline="0" dirty="0">
                          <a:latin typeface="Book Antiqua" panose="02040602050305030304" pitchFamily="18" charset="0"/>
                        </a:rPr>
                        <a:t> аналитическая обработка</a:t>
                      </a:r>
                      <a:endParaRPr lang="ru-RU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Book Antiqua" panose="02040602050305030304" pitchFamily="18" charset="0"/>
                        </a:rPr>
                        <a:t>Потоковая </a:t>
                      </a:r>
                      <a:r>
                        <a:rPr lang="ru-RU" dirty="0" err="1">
                          <a:latin typeface="Book Antiqua" panose="02040602050305030304" pitchFamily="18" charset="0"/>
                        </a:rPr>
                        <a:t>анаитика</a:t>
                      </a:r>
                      <a:endParaRPr lang="ru-RU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520403"/>
                  </a:ext>
                </a:extLst>
              </a:tr>
              <a:tr h="559544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Polymatica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По запросу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Веб-браузер, </a:t>
                      </a:r>
                    </a:p>
                    <a:p>
                      <a:pPr algn="ctr"/>
                      <a:r>
                        <a:rPr lang="en-US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Linux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Book Antiqua" panose="02040602050305030304" pitchFamily="18" charset="0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5336627"/>
                  </a:ext>
                </a:extLst>
              </a:tr>
              <a:tr h="55954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/>
                      <a:r>
                        <a:rPr lang="ru-RU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По запросу, Бесплатно, Ежемесячная оплата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Веб-браузер, </a:t>
                      </a:r>
                    </a:p>
                    <a:p>
                      <a:pPr algn="ctr"/>
                      <a:r>
                        <a:rPr lang="en-US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Windows, Linux</a:t>
                      </a:r>
                      <a:endParaRPr lang="ru-RU" dirty="0"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-25000" dirty="0">
                          <a:latin typeface="Book Antiqua" panose="02040602050305030304" pitchFamily="18" charset="0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Book Antiqua" panose="02040602050305030304" pitchFamily="18" charset="0"/>
                        </a:rPr>
                        <a:t>+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7583537"/>
                  </a:ext>
                </a:extLst>
              </a:tr>
              <a:tr h="5595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i="0" u="none" strike="noStrike" kern="1200" cap="none" dirty="0" err="1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PolyAnalyst</a:t>
                      </a:r>
                      <a:endParaRPr lang="en-US" sz="1400" b="1" i="0" u="none" strike="noStrike" kern="1200" cap="none" dirty="0">
                        <a:solidFill>
                          <a:schemeClr val="dk1"/>
                        </a:solidFill>
                        <a:effectLst/>
                        <a:latin typeface="Book Antiqua" panose="02040602050305030304" pitchFamily="18" charset="0"/>
                        <a:ea typeface="Arial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pPr algn="ctr"/>
                      <a:endParaRPr lang="ru-RU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По запросу, Ежегодная оплата</a:t>
                      </a:r>
                      <a:endParaRPr lang="ru-RU" dirty="0"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Веб-браузер, </a:t>
                      </a:r>
                    </a:p>
                    <a:p>
                      <a:pPr algn="ctr"/>
                      <a:r>
                        <a:rPr lang="en-US" sz="14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Windows, Linux</a:t>
                      </a:r>
                      <a:endParaRPr lang="ru-RU" dirty="0"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Book Antiqua" panose="02040602050305030304" pitchFamily="18" charset="0"/>
                        </a:rPr>
                        <a:t>+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2638628"/>
                  </a:ext>
                </a:extLst>
              </a:tr>
            </a:tbl>
          </a:graphicData>
        </a:graphic>
      </p:graphicFrame>
      <p:sp>
        <p:nvSpPr>
          <p:cNvPr id="27" name="Google Shape;528;p36"/>
          <p:cNvSpPr txBox="1"/>
          <p:nvPr/>
        </p:nvSpPr>
        <p:spPr>
          <a:xfrm>
            <a:off x="8291595" y="4596621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15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443" y="2585240"/>
            <a:ext cx="1074593" cy="9393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3" name="Google Shape;743;p54"/>
          <p:cNvGrpSpPr/>
          <p:nvPr/>
        </p:nvGrpSpPr>
        <p:grpSpPr>
          <a:xfrm>
            <a:off x="4565675" y="1166475"/>
            <a:ext cx="4218574" cy="2810528"/>
            <a:chOff x="331763" y="414153"/>
            <a:chExt cx="6903246" cy="5019697"/>
          </a:xfrm>
        </p:grpSpPr>
        <p:sp>
          <p:nvSpPr>
            <p:cNvPr id="744" name="Google Shape;744;p54"/>
            <p:cNvSpPr/>
            <p:nvPr/>
          </p:nvSpPr>
          <p:spPr>
            <a:xfrm>
              <a:off x="2953125" y="4725150"/>
              <a:ext cx="1660725" cy="708700"/>
            </a:xfrm>
            <a:custGeom>
              <a:avLst/>
              <a:gdLst/>
              <a:ahLst/>
              <a:cxnLst/>
              <a:rect l="l" t="t" r="r" b="b"/>
              <a:pathLst>
                <a:path w="66429" h="28348" extrusionOk="0">
                  <a:moveTo>
                    <a:pt x="6889" y="1"/>
                  </a:moveTo>
                  <a:lnTo>
                    <a:pt x="1" y="28347"/>
                  </a:lnTo>
                  <a:lnTo>
                    <a:pt x="66429" y="28347"/>
                  </a:lnTo>
                  <a:lnTo>
                    <a:pt x="59475" y="1"/>
                  </a:lnTo>
                  <a:lnTo>
                    <a:pt x="33182" y="464"/>
                  </a:lnTo>
                  <a:lnTo>
                    <a:pt x="68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54"/>
            <p:cNvSpPr/>
            <p:nvPr/>
          </p:nvSpPr>
          <p:spPr>
            <a:xfrm>
              <a:off x="331763" y="414153"/>
              <a:ext cx="6903246" cy="4353879"/>
            </a:xfrm>
            <a:custGeom>
              <a:avLst/>
              <a:gdLst/>
              <a:ahLst/>
              <a:cxnLst/>
              <a:rect l="l" t="t" r="r" b="b"/>
              <a:pathLst>
                <a:path w="248162" h="181204" extrusionOk="0">
                  <a:moveTo>
                    <a:pt x="4636" y="0"/>
                  </a:moveTo>
                  <a:cubicBezTo>
                    <a:pt x="2053" y="0"/>
                    <a:pt x="0" y="2053"/>
                    <a:pt x="0" y="4636"/>
                  </a:cubicBezTo>
                  <a:lnTo>
                    <a:pt x="0" y="176634"/>
                  </a:lnTo>
                  <a:cubicBezTo>
                    <a:pt x="0" y="179151"/>
                    <a:pt x="2053" y="181204"/>
                    <a:pt x="4636" y="181204"/>
                  </a:cubicBezTo>
                  <a:lnTo>
                    <a:pt x="243526" y="181204"/>
                  </a:lnTo>
                  <a:cubicBezTo>
                    <a:pt x="246109" y="181204"/>
                    <a:pt x="248162" y="179151"/>
                    <a:pt x="248162" y="176634"/>
                  </a:cubicBezTo>
                  <a:lnTo>
                    <a:pt x="248162" y="4636"/>
                  </a:lnTo>
                  <a:cubicBezTo>
                    <a:pt x="248162" y="2053"/>
                    <a:pt x="246109" y="0"/>
                    <a:pt x="2435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54"/>
            <p:cNvSpPr/>
            <p:nvPr/>
          </p:nvSpPr>
          <p:spPr>
            <a:xfrm>
              <a:off x="547300" y="600323"/>
              <a:ext cx="6472159" cy="3981525"/>
            </a:xfrm>
            <a:custGeom>
              <a:avLst/>
              <a:gdLst/>
              <a:ahLst/>
              <a:cxnLst/>
              <a:rect l="l" t="t" r="r" b="b"/>
              <a:pathLst>
                <a:path w="232665" h="165707" extrusionOk="0">
                  <a:moveTo>
                    <a:pt x="1" y="1"/>
                  </a:moveTo>
                  <a:lnTo>
                    <a:pt x="1" y="24307"/>
                  </a:lnTo>
                  <a:lnTo>
                    <a:pt x="1" y="165707"/>
                  </a:lnTo>
                  <a:lnTo>
                    <a:pt x="232665" y="165707"/>
                  </a:lnTo>
                  <a:lnTo>
                    <a:pt x="232665" y="121532"/>
                  </a:lnTo>
                  <a:lnTo>
                    <a:pt x="2326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54"/>
            <p:cNvSpPr/>
            <p:nvPr/>
          </p:nvSpPr>
          <p:spPr>
            <a:xfrm>
              <a:off x="2772650" y="5206975"/>
              <a:ext cx="2020025" cy="226875"/>
            </a:xfrm>
            <a:custGeom>
              <a:avLst/>
              <a:gdLst/>
              <a:ahLst/>
              <a:cxnLst/>
              <a:rect l="l" t="t" r="r" b="b"/>
              <a:pathLst>
                <a:path w="80801" h="9075" extrusionOk="0">
                  <a:moveTo>
                    <a:pt x="4571" y="1"/>
                  </a:moveTo>
                  <a:cubicBezTo>
                    <a:pt x="2054" y="1"/>
                    <a:pt x="1" y="2054"/>
                    <a:pt x="1" y="4570"/>
                  </a:cubicBezTo>
                  <a:cubicBezTo>
                    <a:pt x="1" y="7021"/>
                    <a:pt x="2054" y="9074"/>
                    <a:pt x="4571" y="9074"/>
                  </a:cubicBezTo>
                  <a:lnTo>
                    <a:pt x="76297" y="9074"/>
                  </a:lnTo>
                  <a:cubicBezTo>
                    <a:pt x="78814" y="9074"/>
                    <a:pt x="80801" y="7021"/>
                    <a:pt x="80801" y="4570"/>
                  </a:cubicBezTo>
                  <a:cubicBezTo>
                    <a:pt x="80801" y="2054"/>
                    <a:pt x="78814" y="1"/>
                    <a:pt x="76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9" name="Google Shape;749;p54"/>
          <p:cNvSpPr txBox="1">
            <a:spLocks noGrp="1"/>
          </p:cNvSpPr>
          <p:nvPr>
            <p:ph type="subTitle" idx="1"/>
          </p:nvPr>
        </p:nvSpPr>
        <p:spPr>
          <a:xfrm>
            <a:off x="878954" y="2350742"/>
            <a:ext cx="3081600" cy="11492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/>
            <a:r>
              <a:rPr lang="ru-RU" sz="1400" dirty="0">
                <a:latin typeface="Playfair Display" panose="020B0604020202020204" charset="-52"/>
              </a:rPr>
              <a:t>Файлы для анализа выгружаются из программы</a:t>
            </a:r>
            <a:br>
              <a:rPr lang="ru-RU" sz="1400" dirty="0">
                <a:latin typeface="Playfair Display" panose="020B0604020202020204" charset="-52"/>
              </a:rPr>
            </a:br>
            <a:r>
              <a:rPr lang="ru-RU" sz="1400" dirty="0">
                <a:latin typeface="Playfair Display" panose="020B0604020202020204" charset="-52"/>
              </a:rPr>
              <a:t>«</a:t>
            </a:r>
            <a:r>
              <a:rPr lang="ru-RU" sz="1400" b="1" dirty="0">
                <a:latin typeface="Playfair Display" panose="020B0604020202020204" charset="-52"/>
              </a:rPr>
              <a:t>Бизнес Пак»</a:t>
            </a:r>
            <a:endParaRPr lang="ru-RU" sz="1400" dirty="0">
              <a:latin typeface="Playfair Display" panose="020B0604020202020204" charset="-52"/>
            </a:endParaRPr>
          </a:p>
          <a:p>
            <a:pPr marL="0" indent="0" algn="ctr"/>
            <a:r>
              <a:rPr lang="ru-RU" sz="1400" dirty="0">
                <a:latin typeface="Playfair Display" panose="020B0604020202020204" charset="-52"/>
              </a:rPr>
              <a:t>Такие файлы можно открыть в </a:t>
            </a:r>
            <a:r>
              <a:rPr lang="en-US" sz="1400" dirty="0">
                <a:latin typeface="Playfair Display" panose="020B0604020202020204" charset="-52"/>
              </a:rPr>
              <a:t>MS E</a:t>
            </a:r>
            <a:r>
              <a:rPr lang="ru-RU" sz="1400" dirty="0" err="1">
                <a:latin typeface="Playfair Display" panose="020B0604020202020204" charset="-52"/>
              </a:rPr>
              <a:t>xcel</a:t>
            </a:r>
            <a:endParaRPr lang="ru-RU" sz="1400" dirty="0">
              <a:latin typeface="Playfair Display" panose="020B0604020202020204" charset="-52"/>
            </a:endParaRPr>
          </a:p>
        </p:txBody>
      </p:sp>
      <p:pic>
        <p:nvPicPr>
          <p:cNvPr id="750" name="Google Shape;75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6737" y="1274725"/>
            <a:ext cx="3996451" cy="2231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585;p41"/>
          <p:cNvSpPr txBox="1">
            <a:spLocks noGrp="1"/>
          </p:cNvSpPr>
          <p:nvPr>
            <p:ph type="title"/>
          </p:nvPr>
        </p:nvSpPr>
        <p:spPr>
          <a:xfrm>
            <a:off x="483062" y="1166475"/>
            <a:ext cx="3873385" cy="9509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Информационная база</a:t>
            </a: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568" y="1659443"/>
            <a:ext cx="2834711" cy="13825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52447" y="3099661"/>
            <a:ext cx="1557580" cy="1757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Google Shape;528;p36"/>
          <p:cNvSpPr txBox="1"/>
          <p:nvPr/>
        </p:nvSpPr>
        <p:spPr>
          <a:xfrm>
            <a:off x="8291595" y="4596621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16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65"/>
          <p:cNvSpPr/>
          <p:nvPr/>
        </p:nvSpPr>
        <p:spPr>
          <a:xfrm>
            <a:off x="1161361" y="1619014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Данные о закупленных запчастях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13" name="Google Shape;913;p65"/>
          <p:cNvSpPr/>
          <p:nvPr/>
        </p:nvSpPr>
        <p:spPr>
          <a:xfrm>
            <a:off x="1161362" y="2500171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Данные о выданных в ремонтный цех запчастях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14" name="Google Shape;914;p65"/>
          <p:cNvSpPr/>
          <p:nvPr/>
        </p:nvSpPr>
        <p:spPr>
          <a:xfrm>
            <a:off x="1213309" y="3309917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Данные о поставщиках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17" name="Google Shape;917;p65"/>
          <p:cNvSpPr/>
          <p:nvPr/>
        </p:nvSpPr>
        <p:spPr>
          <a:xfrm>
            <a:off x="5024929" y="1475175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Список складских остатков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18" name="Google Shape;918;p65"/>
          <p:cNvSpPr/>
          <p:nvPr/>
        </p:nvSpPr>
        <p:spPr>
          <a:xfrm>
            <a:off x="5024929" y="2072213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Точки заказа для каждой позиции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19" name="Google Shape;919;p65"/>
          <p:cNvSpPr/>
          <p:nvPr/>
        </p:nvSpPr>
        <p:spPr>
          <a:xfrm>
            <a:off x="5024929" y="2669250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Отчет о надежности поставщиков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20" name="Google Shape;920;p65"/>
          <p:cNvSpPr/>
          <p:nvPr/>
        </p:nvSpPr>
        <p:spPr>
          <a:xfrm>
            <a:off x="5024929" y="3266288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ABC-XYZ</a:t>
            </a: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анализ структуры хранимых запчастей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921" name="Google Shape;921;p65"/>
          <p:cNvSpPr/>
          <p:nvPr/>
        </p:nvSpPr>
        <p:spPr>
          <a:xfrm>
            <a:off x="5024929" y="3863325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Отчет о заканчивающихся запчастях</a:t>
            </a:r>
            <a:endParaRPr sz="12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cxnSp>
        <p:nvCxnSpPr>
          <p:cNvPr id="922" name="Google Shape;922;p65"/>
          <p:cNvCxnSpPr>
            <a:stCxn id="912" idx="1"/>
            <a:endCxn id="913" idx="1"/>
          </p:cNvCxnSpPr>
          <p:nvPr/>
        </p:nvCxnSpPr>
        <p:spPr>
          <a:xfrm rot="10800000" flipH="1" flipV="1">
            <a:off x="1161360" y="1834263"/>
            <a:ext cx="1" cy="881157"/>
          </a:xfrm>
          <a:prstGeom prst="bentConnector3">
            <a:avLst>
              <a:gd name="adj1" fmla="val -2286000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3" name="Google Shape;923;p65"/>
          <p:cNvCxnSpPr>
            <a:stCxn id="913" idx="1"/>
            <a:endCxn id="914" idx="1"/>
          </p:cNvCxnSpPr>
          <p:nvPr/>
        </p:nvCxnSpPr>
        <p:spPr>
          <a:xfrm rot="10800000" flipH="1" flipV="1">
            <a:off x="1161361" y="2715421"/>
            <a:ext cx="51947" cy="809746"/>
          </a:xfrm>
          <a:prstGeom prst="bentConnector3">
            <a:avLst>
              <a:gd name="adj1" fmla="val -440064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7" name="Google Shape;927;p65"/>
          <p:cNvCxnSpPr>
            <a:stCxn id="917" idx="3"/>
            <a:endCxn id="918" idx="3"/>
          </p:cNvCxnSpPr>
          <p:nvPr/>
        </p:nvCxnSpPr>
        <p:spPr>
          <a:xfrm>
            <a:off x="7982029" y="1690425"/>
            <a:ext cx="600" cy="597000"/>
          </a:xfrm>
          <a:prstGeom prst="bentConnector3">
            <a:avLst>
              <a:gd name="adj1" fmla="val 396875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8" name="Google Shape;928;p65"/>
          <p:cNvCxnSpPr>
            <a:stCxn id="918" idx="3"/>
            <a:endCxn id="919" idx="3"/>
          </p:cNvCxnSpPr>
          <p:nvPr/>
        </p:nvCxnSpPr>
        <p:spPr>
          <a:xfrm>
            <a:off x="7982029" y="2287463"/>
            <a:ext cx="600" cy="597000"/>
          </a:xfrm>
          <a:prstGeom prst="bentConnector3">
            <a:avLst>
              <a:gd name="adj1" fmla="val 396875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9" name="Google Shape;929;p65"/>
          <p:cNvCxnSpPr>
            <a:stCxn id="919" idx="3"/>
            <a:endCxn id="920" idx="3"/>
          </p:cNvCxnSpPr>
          <p:nvPr/>
        </p:nvCxnSpPr>
        <p:spPr>
          <a:xfrm>
            <a:off x="7982029" y="2884500"/>
            <a:ext cx="600" cy="597000"/>
          </a:xfrm>
          <a:prstGeom prst="bentConnector3">
            <a:avLst>
              <a:gd name="adj1" fmla="val 396875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0" name="Google Shape;930;p65"/>
          <p:cNvCxnSpPr>
            <a:stCxn id="920" idx="3"/>
            <a:endCxn id="921" idx="3"/>
          </p:cNvCxnSpPr>
          <p:nvPr/>
        </p:nvCxnSpPr>
        <p:spPr>
          <a:xfrm>
            <a:off x="7982029" y="3481538"/>
            <a:ext cx="600" cy="597000"/>
          </a:xfrm>
          <a:prstGeom prst="bentConnector3">
            <a:avLst>
              <a:gd name="adj1" fmla="val 396875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Google Shape;551;p38"/>
          <p:cNvSpPr txBox="1">
            <a:spLocks noGrp="1"/>
          </p:cNvSpPr>
          <p:nvPr>
            <p:ph type="title"/>
          </p:nvPr>
        </p:nvSpPr>
        <p:spPr>
          <a:xfrm>
            <a:off x="1213309" y="504424"/>
            <a:ext cx="6717505" cy="5916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rgbClr val="1D1E33"/>
                </a:solidFill>
              </a:rPr>
              <a:t>Входная и выходная информация</a:t>
            </a:r>
            <a:endParaRPr sz="3000" dirty="0">
              <a:solidFill>
                <a:srgbClr val="1D1E33"/>
              </a:solidFill>
            </a:endParaRPr>
          </a:p>
        </p:txBody>
      </p:sp>
      <p:sp>
        <p:nvSpPr>
          <p:cNvPr id="37" name="Google Shape;1027;p70"/>
          <p:cNvSpPr/>
          <p:nvPr/>
        </p:nvSpPr>
        <p:spPr>
          <a:xfrm>
            <a:off x="1449092" y="393096"/>
            <a:ext cx="6230318" cy="702833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528;p36"/>
          <p:cNvSpPr txBox="1"/>
          <p:nvPr/>
        </p:nvSpPr>
        <p:spPr>
          <a:xfrm>
            <a:off x="8066870" y="4348648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17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4294087" y="2649646"/>
            <a:ext cx="540327" cy="131547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51;p38"/>
          <p:cNvSpPr txBox="1">
            <a:spLocks noGrp="1"/>
          </p:cNvSpPr>
          <p:nvPr>
            <p:ph type="title"/>
          </p:nvPr>
        </p:nvSpPr>
        <p:spPr>
          <a:xfrm>
            <a:off x="1236557" y="419183"/>
            <a:ext cx="6717505" cy="5916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rgbClr val="1D1E33"/>
                </a:solidFill>
              </a:rPr>
              <a:t>Системные требования</a:t>
            </a:r>
            <a:endParaRPr sz="3000" dirty="0">
              <a:solidFill>
                <a:srgbClr val="1D1E33"/>
              </a:solidFill>
            </a:endParaRPr>
          </a:p>
        </p:txBody>
      </p:sp>
      <p:sp>
        <p:nvSpPr>
          <p:cNvPr id="9" name="Google Shape;1027;p70"/>
          <p:cNvSpPr/>
          <p:nvPr/>
        </p:nvSpPr>
        <p:spPr>
          <a:xfrm>
            <a:off x="1480150" y="419183"/>
            <a:ext cx="6230318" cy="591655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528;p36"/>
          <p:cNvSpPr txBox="1"/>
          <p:nvPr/>
        </p:nvSpPr>
        <p:spPr>
          <a:xfrm>
            <a:off x="8382001" y="4402892"/>
            <a:ext cx="762000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18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1668" y="1460799"/>
            <a:ext cx="48277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b="1" i="1" dirty="0">
                <a:latin typeface="Playfair Display" panose="020B0604020202020204" charset="-52"/>
                <a:ea typeface="Times New Roman" panose="02020603050405020304" pitchFamily="18" charset="0"/>
              </a:rPr>
              <a:t>Требования к техническому обеспечению: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процессор с тактовой частотой не менее 3.0 ГГц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размер оперативной памяти 1 Гб и более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объем жесткого диска 500 Гб и выше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65411" y="3017897"/>
            <a:ext cx="51531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indent="431800" algn="just">
              <a:lnSpc>
                <a:spcPct val="150000"/>
              </a:lnSpc>
            </a:pPr>
            <a:r>
              <a:rPr lang="ru-RU" b="1" i="1" dirty="0">
                <a:latin typeface="Playfair Display" panose="020B0604020202020204" charset="-52"/>
                <a:ea typeface="Times New Roman" panose="02020603050405020304" pitchFamily="18" charset="0"/>
              </a:rPr>
              <a:t>Требования к программному обеспечению: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операционная система MS </a:t>
            </a:r>
            <a:r>
              <a:rPr lang="ru-RU" dirty="0" err="1">
                <a:latin typeface="Playfair Display" panose="020B0604020202020204" charset="-52"/>
                <a:ea typeface="Times New Roman" panose="02020603050405020304" pitchFamily="18" charset="0"/>
              </a:rPr>
              <a:t>Windows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/</a:t>
            </a:r>
            <a:r>
              <a:rPr lang="ru-RU" dirty="0" err="1">
                <a:latin typeface="Playfair Display" panose="020B0604020202020204" charset="-52"/>
                <a:ea typeface="Times New Roman" panose="02020603050405020304" pitchFamily="18" charset="0"/>
              </a:rPr>
              <a:t>Linux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/</a:t>
            </a:r>
            <a:r>
              <a:rPr lang="ru-RU" dirty="0" err="1">
                <a:latin typeface="Playfair Display" panose="020B0604020202020204" charset="-52"/>
                <a:ea typeface="Times New Roman" panose="02020603050405020304" pitchFamily="18" charset="0"/>
              </a:rPr>
              <a:t>MacOs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интернет-браузер (любой)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MS </a:t>
            </a:r>
            <a:r>
              <a:rPr lang="ru-RU" dirty="0" err="1">
                <a:latin typeface="Playfair Display" panose="020B0604020202020204" charset="-52"/>
                <a:ea typeface="Times New Roman" panose="02020603050405020304" pitchFamily="18" charset="0"/>
              </a:rPr>
              <a:t>Excel</a:t>
            </a:r>
            <a:endParaRPr lang="ru-RU" dirty="0">
              <a:latin typeface="Playfair Display" panose="020B0604020202020204" charset="-52"/>
              <a:ea typeface="Times New Roman" panose="02020603050405020304" pitchFamily="18" charset="0"/>
            </a:endParaRPr>
          </a:p>
        </p:txBody>
      </p:sp>
      <p:grpSp>
        <p:nvGrpSpPr>
          <p:cNvPr id="17" name="Google Shape;888;p63"/>
          <p:cNvGrpSpPr/>
          <p:nvPr/>
        </p:nvGrpSpPr>
        <p:grpSpPr>
          <a:xfrm rot="10800000">
            <a:off x="-806313" y="-651482"/>
            <a:ext cx="1799276" cy="1662320"/>
            <a:chOff x="3217900" y="804700"/>
            <a:chExt cx="1520400" cy="1520700"/>
          </a:xfrm>
        </p:grpSpPr>
        <p:sp>
          <p:nvSpPr>
            <p:cNvPr id="18" name="Google Shape;889;p63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" name="Google Shape;890;p63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0" name="Google Shape;891;p63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892;p63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2" name="Google Shape;893;p63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3" name="Google Shape;894;p63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" name="Google Shape;895;p63"/>
            <p:cNvSpPr/>
            <p:nvPr/>
          </p:nvSpPr>
          <p:spPr>
            <a:xfrm>
              <a:off x="3217900" y="804700"/>
              <a:ext cx="1520400" cy="15207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6"/>
          <p:cNvSpPr txBox="1">
            <a:spLocks noGrp="1"/>
          </p:cNvSpPr>
          <p:nvPr>
            <p:ph type="title"/>
          </p:nvPr>
        </p:nvSpPr>
        <p:spPr>
          <a:xfrm>
            <a:off x="720000" y="202137"/>
            <a:ext cx="2709000" cy="5408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Интерфейсы </a:t>
            </a:r>
            <a:endParaRPr dirty="0"/>
          </a:p>
        </p:txBody>
      </p:sp>
      <p:sp>
        <p:nvSpPr>
          <p:cNvPr id="528" name="Google Shape;528;p36"/>
          <p:cNvSpPr txBox="1"/>
          <p:nvPr/>
        </p:nvSpPr>
        <p:spPr>
          <a:xfrm>
            <a:off x="8144360" y="4655850"/>
            <a:ext cx="687914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19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705738" y="815187"/>
            <a:ext cx="6167760" cy="3555335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4001088" y="2995135"/>
            <a:ext cx="2526935" cy="10858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/>
          <p:cNvPicPr/>
          <p:nvPr/>
        </p:nvPicPr>
        <p:blipFill rotWithShape="1">
          <a:blip r:embed="rId5"/>
          <a:srcRect b="15405"/>
          <a:stretch/>
        </p:blipFill>
        <p:spPr bwMode="auto">
          <a:xfrm>
            <a:off x="5173779" y="3791668"/>
            <a:ext cx="2180167" cy="102830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6"/>
          <a:stretch>
            <a:fillRect/>
          </a:stretch>
        </p:blipFill>
        <p:spPr>
          <a:xfrm>
            <a:off x="2128431" y="4279342"/>
            <a:ext cx="3322373" cy="56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77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64" y="1264708"/>
            <a:ext cx="3315887" cy="1082218"/>
          </a:xfrm>
          <a:prstGeom prst="rect">
            <a:avLst/>
          </a:prstGeom>
        </p:spPr>
      </p:pic>
      <p:sp>
        <p:nvSpPr>
          <p:cNvPr id="526" name="Google Shape;526;p36"/>
          <p:cNvSpPr txBox="1">
            <a:spLocks noGrp="1"/>
          </p:cNvSpPr>
          <p:nvPr>
            <p:ph type="title"/>
          </p:nvPr>
        </p:nvSpPr>
        <p:spPr>
          <a:xfrm>
            <a:off x="720000" y="202137"/>
            <a:ext cx="2709000" cy="5408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Интерфейсы </a:t>
            </a:r>
            <a:endParaRPr dirty="0"/>
          </a:p>
        </p:txBody>
      </p:sp>
      <p:sp>
        <p:nvSpPr>
          <p:cNvPr id="528" name="Google Shape;528;p36"/>
          <p:cNvSpPr txBox="1"/>
          <p:nvPr/>
        </p:nvSpPr>
        <p:spPr>
          <a:xfrm>
            <a:off x="8044405" y="4655850"/>
            <a:ext cx="78786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20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8" name="Google Shape;749;p54"/>
          <p:cNvSpPr txBox="1">
            <a:spLocks/>
          </p:cNvSpPr>
          <p:nvPr/>
        </p:nvSpPr>
        <p:spPr>
          <a:xfrm>
            <a:off x="477545" y="976607"/>
            <a:ext cx="1500035" cy="406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 algn="ctr">
              <a:buNone/>
            </a:pPr>
            <a:r>
              <a:rPr lang="ru-RU" sz="1400" dirty="0">
                <a:latin typeface="Playfair Display" panose="020B0604020202020204" charset="-52"/>
              </a:rPr>
              <a:t>Визуализаторы</a:t>
            </a:r>
          </a:p>
        </p:txBody>
      </p:sp>
      <p:sp>
        <p:nvSpPr>
          <p:cNvPr id="9" name="Google Shape;749;p54"/>
          <p:cNvSpPr txBox="1">
            <a:spLocks/>
          </p:cNvSpPr>
          <p:nvPr/>
        </p:nvSpPr>
        <p:spPr>
          <a:xfrm>
            <a:off x="7121756" y="937553"/>
            <a:ext cx="1252766" cy="30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 algn="ctr">
              <a:buNone/>
            </a:pPr>
            <a:r>
              <a:rPr lang="ru-RU" sz="1400" dirty="0">
                <a:latin typeface="Playfair Display" panose="020B0604020202020204" charset="-52"/>
              </a:rPr>
              <a:t>Отчеты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798" y="1308425"/>
            <a:ext cx="2936093" cy="9082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164" y="2453898"/>
            <a:ext cx="2845641" cy="1696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5071" y="2744995"/>
            <a:ext cx="2495090" cy="20084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2568" y="3328268"/>
            <a:ext cx="1748178" cy="1643894"/>
          </a:xfrm>
          <a:prstGeom prst="rect">
            <a:avLst/>
          </a:prstGeom>
        </p:spPr>
      </p:pic>
      <p:sp>
        <p:nvSpPr>
          <p:cNvPr id="11" name="Google Shape;749;p54"/>
          <p:cNvSpPr txBox="1">
            <a:spLocks/>
          </p:cNvSpPr>
          <p:nvPr/>
        </p:nvSpPr>
        <p:spPr>
          <a:xfrm>
            <a:off x="2592533" y="2437616"/>
            <a:ext cx="1500035" cy="406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●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○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 Light"/>
              <a:buChar char="■"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 algn="ctr">
              <a:buNone/>
            </a:pPr>
            <a:r>
              <a:rPr lang="ru-RU" sz="1400" dirty="0">
                <a:latin typeface="Playfair Display" panose="020B0604020202020204" charset="-52"/>
              </a:rPr>
              <a:t>Диаграммы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0650" y="2053652"/>
            <a:ext cx="1748496" cy="15812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23748" y="2541665"/>
            <a:ext cx="1546305" cy="140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07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28;p36"/>
          <p:cNvSpPr txBox="1"/>
          <p:nvPr/>
        </p:nvSpPr>
        <p:spPr>
          <a:xfrm>
            <a:off x="8298873" y="4385686"/>
            <a:ext cx="74121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en-US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459468" y="685864"/>
            <a:ext cx="6924" cy="22375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Google Shape;912;p65"/>
          <p:cNvSpPr/>
          <p:nvPr/>
        </p:nvSpPr>
        <p:spPr>
          <a:xfrm>
            <a:off x="858792" y="832668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ABC-XYZ-</a:t>
            </a:r>
            <a:r>
              <a:rPr lang="ru-RU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анализ по количеству</a:t>
            </a:r>
            <a:endParaRPr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7" name="Google Shape;749;p54"/>
          <p:cNvSpPr txBox="1">
            <a:spLocks noGrp="1"/>
          </p:cNvSpPr>
          <p:nvPr>
            <p:ph type="subTitle" idx="1"/>
          </p:nvPr>
        </p:nvSpPr>
        <p:spPr>
          <a:xfrm>
            <a:off x="2675868" y="1570989"/>
            <a:ext cx="1226937" cy="4201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/>
            <a:r>
              <a:rPr lang="en-US" sz="1400" dirty="0">
                <a:latin typeface="Playfair Display" panose="020B0604020202020204" charset="-52"/>
              </a:rPr>
              <a:t>AX, CX, AZ</a:t>
            </a:r>
            <a:endParaRPr lang="ru-RU" sz="1400" dirty="0">
              <a:latin typeface="Playfair Display" panose="020B0604020202020204" charset="-52"/>
            </a:endParaRPr>
          </a:p>
        </p:txBody>
      </p:sp>
      <p:sp>
        <p:nvSpPr>
          <p:cNvPr id="8" name="Google Shape;1027;p70"/>
          <p:cNvSpPr/>
          <p:nvPr/>
        </p:nvSpPr>
        <p:spPr>
          <a:xfrm>
            <a:off x="2648739" y="1555620"/>
            <a:ext cx="1281194" cy="450904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749;p54"/>
          <p:cNvSpPr txBox="1">
            <a:spLocks/>
          </p:cNvSpPr>
          <p:nvPr/>
        </p:nvSpPr>
        <p:spPr>
          <a:xfrm>
            <a:off x="487200" y="1586357"/>
            <a:ext cx="2188667" cy="4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400" dirty="0">
                <a:latin typeface="Playfair Display" panose="020B0604020202020204" charset="-52"/>
              </a:rPr>
              <a:t>Приоритетные группы:</a:t>
            </a:r>
          </a:p>
        </p:txBody>
      </p:sp>
      <p:sp>
        <p:nvSpPr>
          <p:cNvPr id="22" name="Google Shape;912;p65"/>
          <p:cNvSpPr/>
          <p:nvPr/>
        </p:nvSpPr>
        <p:spPr>
          <a:xfrm>
            <a:off x="5145543" y="832668"/>
            <a:ext cx="29571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err="1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Скоринг</a:t>
            </a:r>
            <a:r>
              <a:rPr lang="ru-RU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поставщиков</a:t>
            </a:r>
            <a:endParaRPr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23" name="Правая фигурная скобка 22"/>
          <p:cNvSpPr/>
          <p:nvPr/>
        </p:nvSpPr>
        <p:spPr>
          <a:xfrm rot="5400000">
            <a:off x="2060113" y="365846"/>
            <a:ext cx="390953" cy="3536780"/>
          </a:xfrm>
          <a:prstGeom prst="rightBrace">
            <a:avLst>
              <a:gd name="adj1" fmla="val 56174"/>
              <a:gd name="adj2" fmla="val 4936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Google Shape;749;p54"/>
          <p:cNvSpPr txBox="1">
            <a:spLocks/>
          </p:cNvSpPr>
          <p:nvPr/>
        </p:nvSpPr>
        <p:spPr>
          <a:xfrm>
            <a:off x="513410" y="2292684"/>
            <a:ext cx="3484358" cy="4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Для каждой группы своя стратегия закупки</a:t>
            </a:r>
          </a:p>
        </p:txBody>
      </p:sp>
      <p:sp>
        <p:nvSpPr>
          <p:cNvPr id="26" name="Google Shape;1027;p70"/>
          <p:cNvSpPr/>
          <p:nvPr/>
        </p:nvSpPr>
        <p:spPr>
          <a:xfrm>
            <a:off x="4753853" y="1540252"/>
            <a:ext cx="1870239" cy="450904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749;p54"/>
          <p:cNvSpPr txBox="1">
            <a:spLocks/>
          </p:cNvSpPr>
          <p:nvPr/>
        </p:nvSpPr>
        <p:spPr>
          <a:xfrm>
            <a:off x="4753854" y="1586357"/>
            <a:ext cx="1870239" cy="420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400" dirty="0" err="1">
                <a:latin typeface="Playfair Display" panose="020B0604020202020204" charset="-52"/>
              </a:rPr>
              <a:t>Скоринговая</a:t>
            </a:r>
            <a:r>
              <a:rPr lang="ru-RU" sz="1400" dirty="0">
                <a:latin typeface="Playfair Display" panose="020B0604020202020204" charset="-52"/>
              </a:rPr>
              <a:t> карта</a:t>
            </a:r>
          </a:p>
        </p:txBody>
      </p:sp>
      <p:sp>
        <p:nvSpPr>
          <p:cNvPr id="29" name="Google Shape;749;p54"/>
          <p:cNvSpPr txBox="1">
            <a:spLocks/>
          </p:cNvSpPr>
          <p:nvPr/>
        </p:nvSpPr>
        <p:spPr>
          <a:xfrm>
            <a:off x="6984149" y="1349821"/>
            <a:ext cx="733832" cy="329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Цена</a:t>
            </a:r>
          </a:p>
        </p:txBody>
      </p:sp>
      <p:sp>
        <p:nvSpPr>
          <p:cNvPr id="30" name="Google Shape;749;p54"/>
          <p:cNvSpPr txBox="1">
            <a:spLocks/>
          </p:cNvSpPr>
          <p:nvPr/>
        </p:nvSpPr>
        <p:spPr>
          <a:xfrm>
            <a:off x="7566079" y="1632507"/>
            <a:ext cx="879266" cy="34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Качество</a:t>
            </a:r>
          </a:p>
        </p:txBody>
      </p:sp>
      <p:sp>
        <p:nvSpPr>
          <p:cNvPr id="31" name="Google Shape;749;p54"/>
          <p:cNvSpPr txBox="1">
            <a:spLocks/>
          </p:cNvSpPr>
          <p:nvPr/>
        </p:nvSpPr>
        <p:spPr>
          <a:xfrm>
            <a:off x="6083418" y="2322962"/>
            <a:ext cx="1395150" cy="318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Срок поставок</a:t>
            </a:r>
          </a:p>
        </p:txBody>
      </p:sp>
      <p:sp>
        <p:nvSpPr>
          <p:cNvPr id="32" name="Google Shape;749;p54"/>
          <p:cNvSpPr txBox="1">
            <a:spLocks/>
          </p:cNvSpPr>
          <p:nvPr/>
        </p:nvSpPr>
        <p:spPr>
          <a:xfrm>
            <a:off x="4601479" y="2351873"/>
            <a:ext cx="1481939" cy="34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Условия оплаты</a:t>
            </a:r>
          </a:p>
        </p:txBody>
      </p:sp>
      <p:sp>
        <p:nvSpPr>
          <p:cNvPr id="33" name="Google Shape;749;p54"/>
          <p:cNvSpPr txBox="1">
            <a:spLocks/>
          </p:cNvSpPr>
          <p:nvPr/>
        </p:nvSpPr>
        <p:spPr>
          <a:xfrm>
            <a:off x="7278348" y="2048637"/>
            <a:ext cx="879266" cy="34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Сервис</a:t>
            </a:r>
          </a:p>
        </p:txBody>
      </p:sp>
      <p:cxnSp>
        <p:nvCxnSpPr>
          <p:cNvPr id="35" name="Прямая со стрелкой 34"/>
          <p:cNvCxnSpPr>
            <a:stCxn id="27" idx="3"/>
            <a:endCxn id="29" idx="1"/>
          </p:cNvCxnSpPr>
          <p:nvPr/>
        </p:nvCxnSpPr>
        <p:spPr>
          <a:xfrm flipV="1">
            <a:off x="6624093" y="1514560"/>
            <a:ext cx="360056" cy="281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7" idx="3"/>
            <a:endCxn id="30" idx="1"/>
          </p:cNvCxnSpPr>
          <p:nvPr/>
        </p:nvCxnSpPr>
        <p:spPr>
          <a:xfrm>
            <a:off x="6624093" y="1796441"/>
            <a:ext cx="941986" cy="8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7" idx="3"/>
            <a:endCxn id="33" idx="1"/>
          </p:cNvCxnSpPr>
          <p:nvPr/>
        </p:nvCxnSpPr>
        <p:spPr>
          <a:xfrm>
            <a:off x="6624093" y="1796441"/>
            <a:ext cx="654255" cy="424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27" idx="2"/>
            <a:endCxn id="32" idx="0"/>
          </p:cNvCxnSpPr>
          <p:nvPr/>
        </p:nvCxnSpPr>
        <p:spPr>
          <a:xfrm flipH="1">
            <a:off x="5342449" y="2006524"/>
            <a:ext cx="346525" cy="3453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7" idx="2"/>
            <a:endCxn id="31" idx="0"/>
          </p:cNvCxnSpPr>
          <p:nvPr/>
        </p:nvCxnSpPr>
        <p:spPr>
          <a:xfrm>
            <a:off x="5688974" y="2006524"/>
            <a:ext cx="1092019" cy="316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007921" y="2986250"/>
            <a:ext cx="6823364" cy="69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Google Shape;912;p65"/>
          <p:cNvSpPr/>
          <p:nvPr/>
        </p:nvSpPr>
        <p:spPr>
          <a:xfrm>
            <a:off x="3318408" y="3123117"/>
            <a:ext cx="2295968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Точка заказа</a:t>
            </a:r>
            <a:endParaRPr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49" name="Google Shape;749;p54"/>
          <p:cNvSpPr txBox="1">
            <a:spLocks/>
          </p:cNvSpPr>
          <p:nvPr/>
        </p:nvSpPr>
        <p:spPr>
          <a:xfrm>
            <a:off x="2035073" y="3683557"/>
            <a:ext cx="4848790" cy="611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200" dirty="0">
                <a:latin typeface="Playfair Display" panose="020B0604020202020204" charset="-52"/>
              </a:rPr>
              <a:t>Расчет уровня складских остатков, при котором должен быть размещен новый заказ на поставку для пополнения запасов</a:t>
            </a:r>
          </a:p>
        </p:txBody>
      </p:sp>
    </p:spTree>
    <p:extLst>
      <p:ext uri="{BB962C8B-B14F-4D97-AF65-F5344CB8AC3E}">
        <p14:creationId xmlns:p14="http://schemas.microsoft.com/office/powerpoint/2010/main" val="1069050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6"/>
          <p:cNvSpPr txBox="1">
            <a:spLocks noGrp="1"/>
          </p:cNvSpPr>
          <p:nvPr>
            <p:ph type="body" idx="1"/>
          </p:nvPr>
        </p:nvSpPr>
        <p:spPr>
          <a:xfrm>
            <a:off x="720000" y="1224466"/>
            <a:ext cx="2237945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1" dirty="0">
                <a:latin typeface="Playfair Display" panose="020B0604020202020204" charset="-52"/>
              </a:rPr>
              <a:t>Предприятие «</a:t>
            </a:r>
            <a:r>
              <a:rPr lang="ru-RU" i="1" dirty="0" err="1">
                <a:latin typeface="Playfair Display" panose="020B0604020202020204" charset="-52"/>
              </a:rPr>
              <a:t>Престрок</a:t>
            </a:r>
            <a:r>
              <a:rPr lang="ru-RU" i="1" dirty="0">
                <a:latin typeface="Playfair Display" panose="020B0604020202020204" charset="-52"/>
              </a:rPr>
              <a:t>»</a:t>
            </a:r>
            <a:endParaRPr i="1" dirty="0">
              <a:latin typeface="Playfair Display" panose="020B0604020202020204" charset="-52"/>
            </a:endParaRPr>
          </a:p>
        </p:txBody>
      </p:sp>
      <p:sp>
        <p:nvSpPr>
          <p:cNvPr id="526" name="Google Shape;526;p36"/>
          <p:cNvSpPr txBox="1">
            <a:spLocks noGrp="1"/>
          </p:cNvSpPr>
          <p:nvPr>
            <p:ph type="title"/>
          </p:nvPr>
        </p:nvSpPr>
        <p:spPr>
          <a:xfrm>
            <a:off x="720000" y="202137"/>
            <a:ext cx="2709000" cy="5408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Введение </a:t>
            </a:r>
            <a:endParaRPr dirty="0"/>
          </a:p>
        </p:txBody>
      </p:sp>
      <p:graphicFrame>
        <p:nvGraphicFramePr>
          <p:cNvPr id="527" name="Google Shape;527;p36"/>
          <p:cNvGraphicFramePr/>
          <p:nvPr>
            <p:extLst>
              <p:ext uri="{D42A27DB-BD31-4B8C-83A1-F6EECF244321}">
                <p14:modId xmlns:p14="http://schemas.microsoft.com/office/powerpoint/2010/main" val="1873429624"/>
              </p:ext>
            </p:extLst>
          </p:nvPr>
        </p:nvGraphicFramePr>
        <p:xfrm>
          <a:off x="720000" y="1944137"/>
          <a:ext cx="7842109" cy="1574916"/>
        </p:xfrm>
        <a:graphic>
          <a:graphicData uri="http://schemas.openxmlformats.org/drawingml/2006/table">
            <a:tbl>
              <a:tblPr>
                <a:noFill/>
                <a:tableStyleId>{D12DA3F4-82CB-4CDE-BF59-B12290282045}</a:tableStyleId>
              </a:tblPr>
              <a:tblGrid>
                <a:gridCol w="2325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16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372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u="none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◊ </a:t>
                      </a:r>
                      <a:r>
                        <a:rPr lang="ru-RU" sz="1200" b="1" u="sng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Вид деятельности</a:t>
                      </a:r>
                      <a:endParaRPr sz="1200" b="1" u="sng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10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Ремонт</a:t>
                      </a:r>
                      <a:r>
                        <a:rPr lang="ru-RU" sz="1100" baseline="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 и техническое обслуживание судов и лодок</a:t>
                      </a:r>
                      <a:endParaRPr sz="1100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72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u="none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◊ </a:t>
                      </a:r>
                      <a:r>
                        <a:rPr lang="ru-RU" sz="1200" b="1" i="0" u="sng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Зарегистрировано</a:t>
                      </a:r>
                      <a:endParaRPr sz="1200" b="1" i="0" u="sng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10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5</a:t>
                      </a:r>
                      <a:r>
                        <a:rPr lang="ru-RU" sz="1100" baseline="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 ноября 2020 года</a:t>
                      </a:r>
                      <a:endParaRPr sz="1100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72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u="none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◊ </a:t>
                      </a:r>
                      <a:r>
                        <a:rPr lang="ru-RU" sz="1200" b="1" u="sng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Партнеры</a:t>
                      </a:r>
                      <a:endParaRPr sz="1200" b="1" u="sng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10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«</a:t>
                      </a:r>
                      <a:r>
                        <a:rPr lang="ru-RU" sz="1100" dirty="0" err="1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Росморпорт</a:t>
                      </a:r>
                      <a:r>
                        <a:rPr lang="ru-RU" sz="110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», «</a:t>
                      </a:r>
                      <a:r>
                        <a:rPr lang="ru-RU" sz="1100" dirty="0" err="1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КаспНИРХ</a:t>
                      </a:r>
                      <a:r>
                        <a:rPr lang="ru-RU" sz="110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», «Волго-Каспийский судоремонтный завод» и другие</a:t>
                      </a:r>
                      <a:endParaRPr sz="1100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72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u="none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◊ </a:t>
                      </a:r>
                      <a:r>
                        <a:rPr lang="ru-RU" sz="1200" b="1" u="sng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Города</a:t>
                      </a:r>
                      <a:r>
                        <a:rPr lang="ru-RU" sz="1200" b="1" u="sng" baseline="0" dirty="0">
                          <a:solidFill>
                            <a:schemeClr val="hlink"/>
                          </a:solidFill>
                          <a:latin typeface="Playfair Display" panose="020B0604020202020204" charset="-52"/>
                          <a:ea typeface="Playfair Display"/>
                          <a:cs typeface="Playfair Display"/>
                          <a:sym typeface="Playfair Display"/>
                        </a:rPr>
                        <a:t> клиентов </a:t>
                      </a:r>
                      <a:endParaRPr sz="1200" b="1" u="sng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Playfair Display"/>
                        <a:cs typeface="Playfair Display"/>
                        <a:sym typeface="Playfair Display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100" dirty="0">
                          <a:solidFill>
                            <a:schemeClr val="dk1"/>
                          </a:solidFill>
                          <a:latin typeface="Playfair Display" panose="020B0604020202020204" charset="-52"/>
                          <a:ea typeface="Anaheim"/>
                          <a:cs typeface="Anaheim"/>
                          <a:sym typeface="Anaheim"/>
                        </a:rPr>
                        <a:t>Волгоград, Ростов, Санкт-Петербург, Калининград, Новороссийск, Махачкала</a:t>
                      </a:r>
                      <a:endParaRPr sz="1100" dirty="0">
                        <a:solidFill>
                          <a:schemeClr val="dk1"/>
                        </a:solidFill>
                        <a:latin typeface="Playfair Display" panose="020B0604020202020204" charset="-52"/>
                        <a:ea typeface="Anaheim"/>
                        <a:cs typeface="Anaheim"/>
                        <a:sym typeface="Anaheim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28" name="Google Shape;528;p36"/>
          <p:cNvSpPr txBox="1"/>
          <p:nvPr/>
        </p:nvSpPr>
        <p:spPr>
          <a:xfrm>
            <a:off x="8201454" y="4655850"/>
            <a:ext cx="63081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u="sng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7" name="Google Shape;1027;p70"/>
          <p:cNvSpPr/>
          <p:nvPr/>
        </p:nvSpPr>
        <p:spPr>
          <a:xfrm>
            <a:off x="720000" y="1096921"/>
            <a:ext cx="2071691" cy="513950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rgbClr val="1D1E33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945" y="1224466"/>
            <a:ext cx="344085" cy="3440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28;p36"/>
          <p:cNvSpPr txBox="1"/>
          <p:nvPr/>
        </p:nvSpPr>
        <p:spPr>
          <a:xfrm>
            <a:off x="8402781" y="4628140"/>
            <a:ext cx="74121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en-US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5" name="Google Shape;526;p36"/>
          <p:cNvSpPr txBox="1">
            <a:spLocks noGrp="1"/>
          </p:cNvSpPr>
          <p:nvPr>
            <p:ph type="title"/>
          </p:nvPr>
        </p:nvSpPr>
        <p:spPr>
          <a:xfrm>
            <a:off x="574527" y="561110"/>
            <a:ext cx="2736709" cy="5056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Точка заказа </a:t>
            </a:r>
            <a:endParaRPr sz="3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27" y="1206354"/>
            <a:ext cx="3886637" cy="1205481"/>
          </a:xfrm>
          <a:prstGeom prst="rect">
            <a:avLst/>
          </a:prstGeom>
        </p:spPr>
      </p:pic>
      <p:sp>
        <p:nvSpPr>
          <p:cNvPr id="7" name="Google Shape;586;p41"/>
          <p:cNvSpPr txBox="1">
            <a:spLocks noGrp="1"/>
          </p:cNvSpPr>
          <p:nvPr>
            <p:ph type="subTitle" idx="1"/>
          </p:nvPr>
        </p:nvSpPr>
        <p:spPr>
          <a:xfrm>
            <a:off x="4973783" y="704195"/>
            <a:ext cx="3006435" cy="22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SzPts val="1100"/>
              <a:buNone/>
            </a:pPr>
            <a:r>
              <a:rPr lang="ru-RU" sz="1400" dirty="0">
                <a:latin typeface="Playfair Display" panose="020B0604020202020204" charset="-52"/>
              </a:rPr>
              <a:t>Точка заказа необходима для определения критического уровня складских запасов на складе при котором необходим инициировать новый заказ</a:t>
            </a:r>
          </a:p>
          <a:p>
            <a:pPr marL="0" lvl="0" indent="0" algn="ctr">
              <a:buSzPts val="1100"/>
              <a:buNone/>
            </a:pPr>
            <a:endParaRPr lang="ru-RU" sz="1400" dirty="0">
              <a:latin typeface="Playfair Display" panose="020B0604020202020204" charset="-52"/>
            </a:endParaRPr>
          </a:p>
          <a:p>
            <a:pPr marL="0" lvl="0" indent="0" algn="ctr">
              <a:buSzPts val="1100"/>
              <a:buNone/>
            </a:pPr>
            <a:r>
              <a:rPr lang="ru-RU" sz="1400" dirty="0">
                <a:latin typeface="Playfair Display" panose="020B0604020202020204" charset="-52"/>
              </a:rPr>
              <a:t>Для каждой позиции точка рассчитывается своя точка заказа</a:t>
            </a:r>
            <a:endParaRPr sz="1400" dirty="0">
              <a:latin typeface="Playfair Display" panose="020B060402020202020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87177" y="3437844"/>
            <a:ext cx="4289823" cy="738664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▫ Дефицит запчастей на складе предотвращен</a:t>
            </a:r>
          </a:p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▫ Обеспечены непрерывные цепочки поставок</a:t>
            </a:r>
          </a:p>
          <a:p>
            <a:r>
              <a:rPr lang="ru-RU" dirty="0">
                <a:latin typeface="Playfair Display" panose="020B0604020202020204" charset="-52"/>
              </a:rPr>
              <a:t>▫ Минимизированы временные простои</a:t>
            </a:r>
          </a:p>
        </p:txBody>
      </p:sp>
      <p:sp>
        <p:nvSpPr>
          <p:cNvPr id="10" name="Google Shape;749;p54"/>
          <p:cNvSpPr txBox="1">
            <a:spLocks/>
          </p:cNvSpPr>
          <p:nvPr/>
        </p:nvSpPr>
        <p:spPr>
          <a:xfrm>
            <a:off x="2187177" y="3033045"/>
            <a:ext cx="1181318" cy="4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400" dirty="0">
                <a:latin typeface="Playfair Display" panose="020B0604020202020204" charset="-52"/>
              </a:rPr>
              <a:t>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1321234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28;p36"/>
          <p:cNvSpPr txBox="1"/>
          <p:nvPr/>
        </p:nvSpPr>
        <p:spPr>
          <a:xfrm>
            <a:off x="8173743" y="4556231"/>
            <a:ext cx="78786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23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5" name="Google Shape;526;p36"/>
          <p:cNvSpPr txBox="1">
            <a:spLocks noGrp="1"/>
          </p:cNvSpPr>
          <p:nvPr>
            <p:ph type="title"/>
          </p:nvPr>
        </p:nvSpPr>
        <p:spPr>
          <a:xfrm>
            <a:off x="574527" y="561110"/>
            <a:ext cx="5168182" cy="5056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err="1"/>
              <a:t>Скоринг</a:t>
            </a:r>
            <a:r>
              <a:rPr lang="ru-RU" sz="3000" dirty="0"/>
              <a:t> поставщиков</a:t>
            </a:r>
            <a:endParaRPr sz="3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27" y="1221365"/>
            <a:ext cx="3441516" cy="1480272"/>
          </a:xfrm>
          <a:prstGeom prst="rect">
            <a:avLst/>
          </a:prstGeom>
        </p:spPr>
      </p:pic>
      <p:sp>
        <p:nvSpPr>
          <p:cNvPr id="7" name="Google Shape;586;p41"/>
          <p:cNvSpPr txBox="1">
            <a:spLocks noGrp="1"/>
          </p:cNvSpPr>
          <p:nvPr>
            <p:ph type="subTitle" idx="1"/>
          </p:nvPr>
        </p:nvSpPr>
        <p:spPr>
          <a:xfrm>
            <a:off x="4959928" y="961701"/>
            <a:ext cx="3304308" cy="19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SzPts val="1100"/>
              <a:buNone/>
            </a:pPr>
            <a:r>
              <a:rPr lang="ru-RU" sz="1400" dirty="0">
                <a:latin typeface="Playfair Display" panose="020B0604020202020204" charset="-52"/>
              </a:rPr>
              <a:t>Комплексная оценка поставщиков необходима для определения их надежности и корректировки условий сотрудничества </a:t>
            </a:r>
          </a:p>
          <a:p>
            <a:pPr marL="0" lvl="0" indent="0" algn="ctr">
              <a:buSzPts val="1100"/>
              <a:buNone/>
            </a:pPr>
            <a:endParaRPr lang="ru-RU" sz="1400" dirty="0">
              <a:latin typeface="Playfair Display" panose="020B0604020202020204" charset="-52"/>
            </a:endParaRPr>
          </a:p>
          <a:p>
            <a:pPr marL="0" lvl="0" indent="0" algn="ctr">
              <a:buSzPts val="1100"/>
              <a:buNone/>
            </a:pPr>
            <a:r>
              <a:rPr lang="ru-RU" sz="1400" dirty="0">
                <a:latin typeface="Playfair Display" panose="020B0604020202020204" charset="-52"/>
              </a:rPr>
              <a:t>Для оценки были использованы критерии цены, качества запчастей, срока поставки, условий оплаты и качества сервиса </a:t>
            </a:r>
            <a:endParaRPr sz="1400" dirty="0">
              <a:latin typeface="Playfair Display" panose="020B060402020202020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3507642"/>
            <a:ext cx="6082145" cy="523220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▫ Потери о работы с ненадежными поставщиками минимизированы</a:t>
            </a:r>
          </a:p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▫ Построены долгосрочные отношения с надежными поставщиками </a:t>
            </a:r>
          </a:p>
        </p:txBody>
      </p:sp>
      <p:sp>
        <p:nvSpPr>
          <p:cNvPr id="9" name="Google Shape;749;p54"/>
          <p:cNvSpPr txBox="1">
            <a:spLocks/>
          </p:cNvSpPr>
          <p:nvPr/>
        </p:nvSpPr>
        <p:spPr>
          <a:xfrm>
            <a:off x="1524000" y="3102843"/>
            <a:ext cx="1181318" cy="4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400" dirty="0">
                <a:latin typeface="Playfair Display" panose="020B0604020202020204" charset="-52"/>
              </a:rPr>
              <a:t>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2122489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28;p36"/>
          <p:cNvSpPr txBox="1"/>
          <p:nvPr/>
        </p:nvSpPr>
        <p:spPr>
          <a:xfrm>
            <a:off x="8310624" y="4604370"/>
            <a:ext cx="913450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24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5" name="Google Shape;526;p36"/>
          <p:cNvSpPr txBox="1">
            <a:spLocks noGrp="1"/>
          </p:cNvSpPr>
          <p:nvPr>
            <p:ph type="title"/>
          </p:nvPr>
        </p:nvSpPr>
        <p:spPr>
          <a:xfrm>
            <a:off x="574527" y="561110"/>
            <a:ext cx="6900000" cy="5056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en-US" sz="3000" dirty="0">
                <a:latin typeface="Playfair Display" panose="020B0604020202020204" charset="-52"/>
                <a:ea typeface="Anaheim"/>
                <a:cs typeface="Anaheim"/>
                <a:sym typeface="Anaheim"/>
              </a:rPr>
              <a:t>ABC-XYZ-</a:t>
            </a:r>
            <a:r>
              <a:rPr lang="ru-RU" sz="3000" dirty="0">
                <a:latin typeface="Playfair Display" panose="020B0604020202020204" charset="-52"/>
                <a:ea typeface="Anaheim"/>
                <a:cs typeface="Anaheim"/>
                <a:sym typeface="Anaheim"/>
              </a:rPr>
              <a:t>анализ по количеству</a:t>
            </a:r>
            <a:br>
              <a:rPr lang="ru-RU" sz="3000" dirty="0">
                <a:latin typeface="Playfair Display" panose="020B0604020202020204" charset="-52"/>
                <a:ea typeface="Anaheim"/>
                <a:cs typeface="Anaheim"/>
                <a:sym typeface="Anaheim"/>
              </a:rPr>
            </a:br>
            <a:endParaRPr sz="3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00" y="1848445"/>
            <a:ext cx="3290891" cy="13868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27" y="1235652"/>
            <a:ext cx="1809186" cy="981075"/>
          </a:xfrm>
          <a:prstGeom prst="rect">
            <a:avLst/>
          </a:prstGeom>
        </p:spPr>
      </p:pic>
      <p:sp>
        <p:nvSpPr>
          <p:cNvPr id="8" name="Google Shape;586;p41"/>
          <p:cNvSpPr txBox="1">
            <a:spLocks noGrp="1"/>
          </p:cNvSpPr>
          <p:nvPr>
            <p:ph type="subTitle" idx="1"/>
          </p:nvPr>
        </p:nvSpPr>
        <p:spPr>
          <a:xfrm>
            <a:off x="5537950" y="1235652"/>
            <a:ext cx="3304308" cy="19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SzPts val="1100"/>
              <a:buNone/>
            </a:pPr>
            <a:r>
              <a:rPr lang="en-US" sz="1400" dirty="0">
                <a:latin typeface="Playfair Display" panose="020B0604020202020204" charset="-52"/>
              </a:rPr>
              <a:t>ABC-XYZ-</a:t>
            </a:r>
            <a:r>
              <a:rPr lang="ru-RU" sz="1400" dirty="0">
                <a:latin typeface="Playfair Display" panose="020B0604020202020204" charset="-52"/>
              </a:rPr>
              <a:t>анализ необходим для классификации запчастей и определения оптимальных стратегий закупок для них </a:t>
            </a:r>
          </a:p>
          <a:p>
            <a:pPr marL="0" lvl="0" indent="0" algn="ctr">
              <a:buSzPts val="1100"/>
              <a:buNone/>
            </a:pPr>
            <a:endParaRPr lang="ru-RU" sz="1400" dirty="0">
              <a:latin typeface="Playfair Display" panose="020B0604020202020204" charset="-52"/>
            </a:endParaRPr>
          </a:p>
          <a:p>
            <a:pPr marL="0" lvl="0" indent="0" algn="ctr">
              <a:buSzPts val="1100"/>
              <a:buNone/>
            </a:pPr>
            <a:r>
              <a:rPr lang="ru-RU" sz="1400" dirty="0">
                <a:latin typeface="Playfair Display" panose="020B0604020202020204" charset="-52"/>
              </a:rPr>
              <a:t>Наиболее приоритетными группами стали: </a:t>
            </a:r>
            <a:r>
              <a:rPr lang="en-US" sz="1400" b="1" dirty="0">
                <a:latin typeface="Playfair Display" panose="020B0604020202020204" charset="-52"/>
              </a:rPr>
              <a:t>AX</a:t>
            </a:r>
            <a:r>
              <a:rPr lang="en-US" sz="1400" dirty="0">
                <a:latin typeface="Playfair Display" panose="020B0604020202020204" charset="-52"/>
              </a:rPr>
              <a:t>, </a:t>
            </a:r>
            <a:r>
              <a:rPr lang="en-US" sz="1400" b="1" dirty="0">
                <a:latin typeface="Playfair Display" panose="020B0604020202020204" charset="-52"/>
              </a:rPr>
              <a:t>CX</a:t>
            </a:r>
            <a:r>
              <a:rPr lang="ru-RU" sz="1400" dirty="0">
                <a:latin typeface="Playfair Display" panose="020B0604020202020204" charset="-52"/>
              </a:rPr>
              <a:t> (из-за доли в общем объеме запчастей) и </a:t>
            </a:r>
            <a:r>
              <a:rPr lang="en-US" sz="1400" b="1" dirty="0">
                <a:latin typeface="Playfair Display" panose="020B0604020202020204" charset="-52"/>
              </a:rPr>
              <a:t>AZ</a:t>
            </a:r>
            <a:r>
              <a:rPr lang="ru-RU" sz="1400" dirty="0">
                <a:latin typeface="Playfair Display" panose="020B0604020202020204" charset="-52"/>
              </a:rPr>
              <a:t> (из-за характера спроса )</a:t>
            </a:r>
            <a:endParaRPr sz="1400" dirty="0">
              <a:latin typeface="Playfair Display" panose="020B0604020202020204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9418" y="3848045"/>
            <a:ext cx="6082145" cy="738664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▫ Дефицит ключевых позиций предотвращен</a:t>
            </a:r>
          </a:p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▫ Управление запасами осуществляется с учетом специфики каждой группы запчастей</a:t>
            </a:r>
          </a:p>
        </p:txBody>
      </p:sp>
      <p:sp>
        <p:nvSpPr>
          <p:cNvPr id="10" name="Google Shape;749;p54"/>
          <p:cNvSpPr txBox="1">
            <a:spLocks/>
          </p:cNvSpPr>
          <p:nvPr/>
        </p:nvSpPr>
        <p:spPr>
          <a:xfrm>
            <a:off x="1579418" y="3443246"/>
            <a:ext cx="1181318" cy="4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6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None/>
              <a:defRPr sz="1200" b="0" i="0" u="none" strike="noStrike" cap="non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pPr marL="0" indent="0"/>
            <a:r>
              <a:rPr lang="ru-RU" sz="1400" dirty="0">
                <a:latin typeface="Playfair Display" panose="020B0604020202020204" charset="-52"/>
              </a:rPr>
              <a:t>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1639205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28;p36"/>
          <p:cNvSpPr txBox="1"/>
          <p:nvPr/>
        </p:nvSpPr>
        <p:spPr>
          <a:xfrm>
            <a:off x="8402781" y="4628140"/>
            <a:ext cx="74121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en-US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5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161" y="850093"/>
            <a:ext cx="2244439" cy="117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571" y="1841387"/>
            <a:ext cx="3878342" cy="2127940"/>
          </a:xfrm>
          <a:prstGeom prst="rect">
            <a:avLst/>
          </a:prstGeom>
        </p:spPr>
      </p:pic>
      <p:sp>
        <p:nvSpPr>
          <p:cNvPr id="8" name="Google Shape;526;p36"/>
          <p:cNvSpPr txBox="1">
            <a:spLocks noGrp="1"/>
          </p:cNvSpPr>
          <p:nvPr>
            <p:ph type="title"/>
          </p:nvPr>
        </p:nvSpPr>
        <p:spPr>
          <a:xfrm>
            <a:off x="1059436" y="745406"/>
            <a:ext cx="3152345" cy="942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/>
              <a:t>REST-</a:t>
            </a:r>
            <a:r>
              <a:rPr lang="ru-RU" sz="3000" dirty="0"/>
              <a:t> сервис</a:t>
            </a:r>
            <a:r>
              <a:rPr lang="ru-RU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6638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9"/>
          <p:cNvSpPr/>
          <p:nvPr/>
        </p:nvSpPr>
        <p:spPr>
          <a:xfrm>
            <a:off x="3118825" y="1382775"/>
            <a:ext cx="4305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1</a:t>
            </a:r>
            <a:endParaRPr sz="2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17" name="Google Shape;817;p59"/>
          <p:cNvSpPr/>
          <p:nvPr/>
        </p:nvSpPr>
        <p:spPr>
          <a:xfrm>
            <a:off x="3118825" y="3836701"/>
            <a:ext cx="4305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4</a:t>
            </a:r>
            <a:endParaRPr sz="2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19" name="Google Shape;819;p59"/>
          <p:cNvSpPr txBox="1"/>
          <p:nvPr/>
        </p:nvSpPr>
        <p:spPr>
          <a:xfrm>
            <a:off x="720000" y="2360025"/>
            <a:ext cx="1814400" cy="880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Проект выгоден!</a:t>
            </a:r>
            <a:endParaRPr sz="20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20" name="Google Shape;820;p59"/>
          <p:cNvCxnSpPr>
            <a:stCxn id="819" idx="0"/>
            <a:endCxn id="816" idx="1"/>
          </p:cNvCxnSpPr>
          <p:nvPr/>
        </p:nvCxnSpPr>
        <p:spPr>
          <a:xfrm rot="-5400000">
            <a:off x="1992000" y="1233225"/>
            <a:ext cx="762000" cy="14916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1" name="Google Shape;821;p59"/>
          <p:cNvCxnSpPr>
            <a:stCxn id="819" idx="2"/>
            <a:endCxn id="817" idx="1"/>
          </p:cNvCxnSpPr>
          <p:nvPr/>
        </p:nvCxnSpPr>
        <p:spPr>
          <a:xfrm rot="-5400000" flipH="1">
            <a:off x="1967250" y="2900475"/>
            <a:ext cx="811500" cy="14916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22" name="Google Shape;822;p59"/>
          <p:cNvSpPr txBox="1"/>
          <p:nvPr/>
        </p:nvSpPr>
        <p:spPr>
          <a:xfrm>
            <a:off x="3717252" y="1382775"/>
            <a:ext cx="2278433" cy="5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Чистый приведенный доход</a:t>
            </a:r>
            <a:endParaRPr sz="16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26" name="Google Shape;826;p59"/>
          <p:cNvSpPr/>
          <p:nvPr/>
        </p:nvSpPr>
        <p:spPr>
          <a:xfrm>
            <a:off x="3118825" y="2200750"/>
            <a:ext cx="4305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2</a:t>
            </a:r>
            <a:endParaRPr sz="2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27" name="Google Shape;827;p59"/>
          <p:cNvSpPr/>
          <p:nvPr/>
        </p:nvSpPr>
        <p:spPr>
          <a:xfrm>
            <a:off x="3118825" y="3018726"/>
            <a:ext cx="430500" cy="4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3</a:t>
            </a:r>
            <a:endParaRPr sz="2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28" name="Google Shape;828;p59"/>
          <p:cNvCxnSpPr>
            <a:stCxn id="819" idx="3"/>
            <a:endCxn id="826" idx="1"/>
          </p:cNvCxnSpPr>
          <p:nvPr/>
        </p:nvCxnSpPr>
        <p:spPr>
          <a:xfrm rot="10800000" flipH="1">
            <a:off x="2534400" y="2415975"/>
            <a:ext cx="584400" cy="3843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9" name="Google Shape;829;p59"/>
          <p:cNvCxnSpPr>
            <a:stCxn id="819" idx="3"/>
            <a:endCxn id="827" idx="1"/>
          </p:cNvCxnSpPr>
          <p:nvPr/>
        </p:nvCxnSpPr>
        <p:spPr>
          <a:xfrm>
            <a:off x="2534400" y="2800275"/>
            <a:ext cx="584400" cy="4338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32" name="Google Shape;832;p59"/>
          <p:cNvSpPr txBox="1"/>
          <p:nvPr/>
        </p:nvSpPr>
        <p:spPr>
          <a:xfrm>
            <a:off x="6333411" y="1406277"/>
            <a:ext cx="1722568" cy="307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18 720,61 руб.</a:t>
            </a:r>
            <a:endParaRPr sz="16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21" name="Google Shape;551;p38"/>
          <p:cNvSpPr txBox="1">
            <a:spLocks noGrp="1"/>
          </p:cNvSpPr>
          <p:nvPr>
            <p:ph type="title"/>
          </p:nvPr>
        </p:nvSpPr>
        <p:spPr>
          <a:xfrm>
            <a:off x="1236557" y="419183"/>
            <a:ext cx="6717505" cy="5916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rgbClr val="1D1E33"/>
                </a:solidFill>
              </a:rPr>
              <a:t>Экономический эффект</a:t>
            </a:r>
            <a:endParaRPr sz="3000" dirty="0">
              <a:solidFill>
                <a:srgbClr val="1D1E33"/>
              </a:solidFill>
            </a:endParaRPr>
          </a:p>
        </p:txBody>
      </p:sp>
      <p:sp>
        <p:nvSpPr>
          <p:cNvPr id="22" name="Google Shape;822;p59"/>
          <p:cNvSpPr txBox="1"/>
          <p:nvPr/>
        </p:nvSpPr>
        <p:spPr>
          <a:xfrm>
            <a:off x="3703225" y="2184352"/>
            <a:ext cx="2266859" cy="46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Срок окупаемости</a:t>
            </a:r>
            <a:endParaRPr sz="16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3" name="Google Shape;832;p59"/>
          <p:cNvSpPr txBox="1"/>
          <p:nvPr/>
        </p:nvSpPr>
        <p:spPr>
          <a:xfrm>
            <a:off x="6333410" y="2200750"/>
            <a:ext cx="2173981" cy="4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 года и 5 месяцев</a:t>
            </a:r>
            <a:endParaRPr sz="1600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24" name="Google Shape;822;p59"/>
          <p:cNvSpPr txBox="1"/>
          <p:nvPr/>
        </p:nvSpPr>
        <p:spPr>
          <a:xfrm>
            <a:off x="3549325" y="2800275"/>
            <a:ext cx="4982509" cy="78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16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Каждый затраченный рубль инвестиций принесет 0,17 руб.  во втором году эксплуатации</a:t>
            </a:r>
            <a:endParaRPr sz="16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5" name="Google Shape;822;p59"/>
          <p:cNvSpPr txBox="1"/>
          <p:nvPr/>
        </p:nvSpPr>
        <p:spPr>
          <a:xfrm>
            <a:off x="3717252" y="3803956"/>
            <a:ext cx="4758114" cy="46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16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Запас прочности проекта составляет более 13%</a:t>
            </a:r>
            <a:endParaRPr sz="16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6" name="Google Shape;528;p36"/>
          <p:cNvSpPr txBox="1"/>
          <p:nvPr/>
        </p:nvSpPr>
        <p:spPr>
          <a:xfrm>
            <a:off x="8055979" y="4445395"/>
            <a:ext cx="787869" cy="37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26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47"/>
          <p:cNvSpPr txBox="1">
            <a:spLocks noGrp="1"/>
          </p:cNvSpPr>
          <p:nvPr>
            <p:ph type="title"/>
          </p:nvPr>
        </p:nvSpPr>
        <p:spPr>
          <a:xfrm>
            <a:off x="557569" y="459977"/>
            <a:ext cx="2805563" cy="4247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Заключение</a:t>
            </a:r>
            <a:endParaRPr sz="3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12111" y="1666755"/>
            <a:ext cx="68985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Playfair Display" panose="020B0604020202020204" charset="-52"/>
              </a:rPr>
              <a:t>В результате работы над ВКР была разработана информационно-аналитическая система складской логистики, внедрение которой позволит автоматизировать расчет складских остатков, рассчитать точки заказа для заканчивающихся позиций, проводить </a:t>
            </a:r>
            <a:r>
              <a:rPr lang="ru-RU" sz="1600" dirty="0" err="1">
                <a:latin typeface="Playfair Display" panose="020B0604020202020204" charset="-52"/>
              </a:rPr>
              <a:t>скоринг</a:t>
            </a:r>
            <a:r>
              <a:rPr lang="ru-RU" sz="1600" dirty="0">
                <a:latin typeface="Playfair Display" panose="020B0604020202020204" charset="-52"/>
              </a:rPr>
              <a:t> поставщиков для определения наиболее надежных, назначать оптимальные стратегии закупок для запчастей, формировать отчеты</a:t>
            </a:r>
          </a:p>
        </p:txBody>
      </p:sp>
      <p:sp>
        <p:nvSpPr>
          <p:cNvPr id="18" name="Google Shape;1027;p70"/>
          <p:cNvSpPr/>
          <p:nvPr/>
        </p:nvSpPr>
        <p:spPr>
          <a:xfrm>
            <a:off x="664819" y="386636"/>
            <a:ext cx="2591062" cy="610795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528;p36"/>
          <p:cNvSpPr txBox="1"/>
          <p:nvPr/>
        </p:nvSpPr>
        <p:spPr>
          <a:xfrm>
            <a:off x="8310624" y="4604370"/>
            <a:ext cx="913450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27 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</p:spTree>
    <p:extLst>
      <p:ext uri="{BB962C8B-B14F-4D97-AF65-F5344CB8AC3E}">
        <p14:creationId xmlns:p14="http://schemas.microsoft.com/office/powerpoint/2010/main" val="782235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5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8358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«</a:t>
            </a:r>
            <a:r>
              <a:rPr lang="ru-RU" dirty="0" err="1"/>
              <a:t>Престрок</a:t>
            </a:r>
            <a:r>
              <a:rPr lang="ru-RU" dirty="0"/>
              <a:t>»</a:t>
            </a:r>
            <a:br>
              <a:rPr lang="ru-RU" dirty="0"/>
            </a:br>
            <a:r>
              <a:rPr lang="ru-RU" sz="1800" dirty="0"/>
              <a:t>предлагает клиентам выполнение следующих услуг</a:t>
            </a:r>
            <a:endParaRPr sz="1800" dirty="0"/>
          </a:p>
        </p:txBody>
      </p:sp>
      <p:sp>
        <p:nvSpPr>
          <p:cNvPr id="793" name="Google Shape;793;p58"/>
          <p:cNvSpPr txBox="1"/>
          <p:nvPr/>
        </p:nvSpPr>
        <p:spPr>
          <a:xfrm flipH="1">
            <a:off x="720000" y="2624806"/>
            <a:ext cx="181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Диагностика и </a:t>
            </a:r>
            <a:r>
              <a:rPr lang="ru-RU" sz="1800" dirty="0" err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дефектовка</a:t>
            </a:r>
            <a:endParaRPr sz="1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95" name="Google Shape;795;p58"/>
          <p:cNvSpPr txBox="1"/>
          <p:nvPr/>
        </p:nvSpPr>
        <p:spPr>
          <a:xfrm flipH="1">
            <a:off x="2683873" y="2854678"/>
            <a:ext cx="1812300" cy="850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Закупка СЗЧ и ремонт</a:t>
            </a:r>
            <a:endParaRPr sz="1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97" name="Google Shape;797;p58"/>
          <p:cNvSpPr txBox="1"/>
          <p:nvPr/>
        </p:nvSpPr>
        <p:spPr>
          <a:xfrm flipH="1">
            <a:off x="4647800" y="2624806"/>
            <a:ext cx="1812249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Обкатка и регулировка</a:t>
            </a:r>
            <a:endParaRPr sz="1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99" name="Google Shape;799;p58"/>
          <p:cNvSpPr txBox="1"/>
          <p:nvPr/>
        </p:nvSpPr>
        <p:spPr>
          <a:xfrm flipH="1">
            <a:off x="6460020" y="2736906"/>
            <a:ext cx="2115475" cy="108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Пуско-наладочные работы</a:t>
            </a:r>
            <a:endParaRPr sz="1800" dirty="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801" name="Google Shape;801;p58"/>
          <p:cNvCxnSpPr>
            <a:stCxn id="802" idx="6"/>
            <a:endCxn id="803" idx="2"/>
          </p:cNvCxnSpPr>
          <p:nvPr/>
        </p:nvCxnSpPr>
        <p:spPr>
          <a:xfrm>
            <a:off x="1714400" y="2202381"/>
            <a:ext cx="178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4" name="Google Shape;804;p58"/>
          <p:cNvCxnSpPr>
            <a:stCxn id="803" idx="6"/>
            <a:endCxn id="805" idx="2"/>
          </p:cNvCxnSpPr>
          <p:nvPr/>
        </p:nvCxnSpPr>
        <p:spPr>
          <a:xfrm>
            <a:off x="3678300" y="2202381"/>
            <a:ext cx="178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6" name="Google Shape;806;p58"/>
          <p:cNvCxnSpPr>
            <a:stCxn id="805" idx="6"/>
            <a:endCxn id="807" idx="2"/>
          </p:cNvCxnSpPr>
          <p:nvPr/>
        </p:nvCxnSpPr>
        <p:spPr>
          <a:xfrm>
            <a:off x="5642200" y="2202381"/>
            <a:ext cx="178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8" name="Google Shape;808;p58"/>
          <p:cNvCxnSpPr>
            <a:stCxn id="802" idx="4"/>
            <a:endCxn id="793" idx="0"/>
          </p:cNvCxnSpPr>
          <p:nvPr/>
        </p:nvCxnSpPr>
        <p:spPr>
          <a:xfrm>
            <a:off x="1626200" y="2290581"/>
            <a:ext cx="0" cy="334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9" name="Google Shape;809;p58"/>
          <p:cNvCxnSpPr>
            <a:stCxn id="803" idx="4"/>
            <a:endCxn id="795" idx="0"/>
          </p:cNvCxnSpPr>
          <p:nvPr/>
        </p:nvCxnSpPr>
        <p:spPr>
          <a:xfrm flipH="1">
            <a:off x="3590023" y="2290581"/>
            <a:ext cx="77" cy="564097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0" name="Google Shape;810;p58"/>
          <p:cNvCxnSpPr>
            <a:stCxn id="805" idx="4"/>
            <a:endCxn id="797" idx="0"/>
          </p:cNvCxnSpPr>
          <p:nvPr/>
        </p:nvCxnSpPr>
        <p:spPr>
          <a:xfrm flipH="1">
            <a:off x="5553924" y="2290581"/>
            <a:ext cx="76" cy="33422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1" name="Google Shape;811;p58"/>
          <p:cNvCxnSpPr>
            <a:stCxn id="807" idx="4"/>
            <a:endCxn id="799" idx="0"/>
          </p:cNvCxnSpPr>
          <p:nvPr/>
        </p:nvCxnSpPr>
        <p:spPr>
          <a:xfrm flipH="1">
            <a:off x="7517757" y="2290581"/>
            <a:ext cx="143" cy="44632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2" name="Google Shape;802;p58"/>
          <p:cNvSpPr/>
          <p:nvPr/>
        </p:nvSpPr>
        <p:spPr>
          <a:xfrm>
            <a:off x="1538000" y="2114181"/>
            <a:ext cx="176400" cy="176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803" name="Google Shape;803;p58"/>
          <p:cNvSpPr/>
          <p:nvPr/>
        </p:nvSpPr>
        <p:spPr>
          <a:xfrm>
            <a:off x="3501900" y="2114181"/>
            <a:ext cx="176400" cy="176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805" name="Google Shape;805;p58"/>
          <p:cNvSpPr/>
          <p:nvPr/>
        </p:nvSpPr>
        <p:spPr>
          <a:xfrm>
            <a:off x="5465800" y="2114181"/>
            <a:ext cx="176400" cy="176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807" name="Google Shape;807;p58"/>
          <p:cNvSpPr/>
          <p:nvPr/>
        </p:nvSpPr>
        <p:spPr>
          <a:xfrm>
            <a:off x="7429700" y="2114181"/>
            <a:ext cx="176400" cy="176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sp>
        <p:nvSpPr>
          <p:cNvPr id="22" name="Google Shape;528;p36"/>
          <p:cNvSpPr txBox="1"/>
          <p:nvPr/>
        </p:nvSpPr>
        <p:spPr>
          <a:xfrm>
            <a:off x="8201454" y="4675908"/>
            <a:ext cx="630819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3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821" y="1681823"/>
            <a:ext cx="432358" cy="4323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8"/>
          <p:cNvSpPr txBox="1">
            <a:spLocks noGrp="1"/>
          </p:cNvSpPr>
          <p:nvPr>
            <p:ph type="title"/>
          </p:nvPr>
        </p:nvSpPr>
        <p:spPr>
          <a:xfrm>
            <a:off x="1213246" y="533398"/>
            <a:ext cx="6717505" cy="5916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rgbClr val="1D1E33"/>
                </a:solidFill>
              </a:rPr>
              <a:t>Организационная структура</a:t>
            </a:r>
            <a:endParaRPr sz="3000" dirty="0">
              <a:solidFill>
                <a:srgbClr val="1D1E33"/>
              </a:solidFill>
            </a:endParaRPr>
          </a:p>
        </p:txBody>
      </p:sp>
      <p:sp>
        <p:nvSpPr>
          <p:cNvPr id="4" name="Google Shape;528;p36"/>
          <p:cNvSpPr txBox="1"/>
          <p:nvPr/>
        </p:nvSpPr>
        <p:spPr>
          <a:xfrm>
            <a:off x="8333072" y="4585853"/>
            <a:ext cx="630819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4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" t="1953" r="654" b="1180"/>
          <a:stretch/>
        </p:blipFill>
        <p:spPr bwMode="auto">
          <a:xfrm>
            <a:off x="1025236" y="1420091"/>
            <a:ext cx="7502238" cy="26185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1791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41"/>
          <p:cNvSpPr txBox="1">
            <a:spLocks noGrp="1"/>
          </p:cNvSpPr>
          <p:nvPr>
            <p:ph type="title"/>
          </p:nvPr>
        </p:nvSpPr>
        <p:spPr>
          <a:xfrm>
            <a:off x="692290" y="436150"/>
            <a:ext cx="279905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Актуальность</a:t>
            </a:r>
            <a:endParaRPr dirty="0"/>
          </a:p>
        </p:txBody>
      </p:sp>
      <p:sp>
        <p:nvSpPr>
          <p:cNvPr id="586" name="Google Shape;586;p41"/>
          <p:cNvSpPr txBox="1">
            <a:spLocks noGrp="1"/>
          </p:cNvSpPr>
          <p:nvPr>
            <p:ph type="subTitle" idx="1"/>
          </p:nvPr>
        </p:nvSpPr>
        <p:spPr>
          <a:xfrm>
            <a:off x="6310745" y="1649636"/>
            <a:ext cx="2576834" cy="21764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SzPts val="1100"/>
              <a:buNone/>
            </a:pPr>
            <a:r>
              <a:rPr lang="ru-RU" sz="1400" dirty="0">
                <a:latin typeface="Playfair Display" panose="020B0604020202020204" charset="-52"/>
              </a:rPr>
              <a:t>Внедрение ИАС  позволит эффективно контролировать запасы, принимать обоснованные решения о закупках, снизит временные задержки и исключит финансовые потери</a:t>
            </a:r>
            <a:endParaRPr sz="1400" dirty="0">
              <a:latin typeface="Playfair Display" panose="020B0604020202020204" charset="-52"/>
            </a:endParaRPr>
          </a:p>
        </p:txBody>
      </p:sp>
      <p:pic>
        <p:nvPicPr>
          <p:cNvPr id="187" name="Рисунок 186"/>
          <p:cNvPicPr/>
          <p:nvPr/>
        </p:nvPicPr>
        <p:blipFill rotWithShape="1">
          <a:blip r:embed="rId3"/>
          <a:srcRect l="556" r="-1"/>
          <a:stretch/>
        </p:blipFill>
        <p:spPr>
          <a:xfrm>
            <a:off x="212631" y="1274703"/>
            <a:ext cx="5907375" cy="2551430"/>
          </a:xfrm>
          <a:prstGeom prst="rect">
            <a:avLst/>
          </a:prstGeom>
        </p:spPr>
      </p:pic>
      <p:sp>
        <p:nvSpPr>
          <p:cNvPr id="188" name="Google Shape;528;p36"/>
          <p:cNvSpPr txBox="1"/>
          <p:nvPr/>
        </p:nvSpPr>
        <p:spPr>
          <a:xfrm>
            <a:off x="8360780" y="4426525"/>
            <a:ext cx="630819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7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193" name="Google Shape;1027;p70"/>
          <p:cNvSpPr/>
          <p:nvPr/>
        </p:nvSpPr>
        <p:spPr>
          <a:xfrm>
            <a:off x="6267615" y="1345424"/>
            <a:ext cx="2663093" cy="2285999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33" y="2295175"/>
            <a:ext cx="2103508" cy="1161312"/>
          </a:xfrm>
          <a:prstGeom prst="rect">
            <a:avLst/>
          </a:prstGeom>
        </p:spPr>
      </p:pic>
      <p:sp>
        <p:nvSpPr>
          <p:cNvPr id="558" name="Google Shape;558;p39"/>
          <p:cNvSpPr txBox="1">
            <a:spLocks noGrp="1"/>
          </p:cNvSpPr>
          <p:nvPr>
            <p:ph type="title" idx="2"/>
          </p:nvPr>
        </p:nvSpPr>
        <p:spPr>
          <a:xfrm>
            <a:off x="1950030" y="1837225"/>
            <a:ext cx="1878214" cy="915900"/>
          </a:xfrm>
          <a:prstGeom prst="rect">
            <a:avLst/>
          </a:prstGeom>
          <a:solidFill>
            <a:srgbClr val="F0F1F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Аналоги</a:t>
            </a:r>
            <a:endParaRPr sz="3000" dirty="0">
              <a:solidFill>
                <a:schemeClr val="dk1"/>
              </a:solidFill>
            </a:endParaRPr>
          </a:p>
        </p:txBody>
      </p:sp>
      <p:grpSp>
        <p:nvGrpSpPr>
          <p:cNvPr id="559" name="Google Shape;559;p39"/>
          <p:cNvGrpSpPr/>
          <p:nvPr/>
        </p:nvGrpSpPr>
        <p:grpSpPr>
          <a:xfrm>
            <a:off x="3913240" y="2236525"/>
            <a:ext cx="736424" cy="117300"/>
            <a:chOff x="1257110" y="3761397"/>
            <a:chExt cx="736424" cy="117300"/>
          </a:xfrm>
        </p:grpSpPr>
        <p:sp>
          <p:nvSpPr>
            <p:cNvPr id="560" name="Google Shape;560;p39"/>
            <p:cNvSpPr/>
            <p:nvPr/>
          </p:nvSpPr>
          <p:spPr>
            <a:xfrm rot="5400000">
              <a:off x="1249160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1" name="Google Shape;561;p39"/>
            <p:cNvSpPr/>
            <p:nvPr/>
          </p:nvSpPr>
          <p:spPr>
            <a:xfrm rot="5400000">
              <a:off x="1407916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2" name="Google Shape;562;p39"/>
            <p:cNvSpPr/>
            <p:nvPr/>
          </p:nvSpPr>
          <p:spPr>
            <a:xfrm rot="5400000">
              <a:off x="1566672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3" name="Google Shape;563;p39"/>
            <p:cNvSpPr/>
            <p:nvPr/>
          </p:nvSpPr>
          <p:spPr>
            <a:xfrm rot="5400000">
              <a:off x="1725428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4" name="Google Shape;564;p39"/>
            <p:cNvSpPr/>
            <p:nvPr/>
          </p:nvSpPr>
          <p:spPr>
            <a:xfrm rot="5400000">
              <a:off x="1884183" y="3769347"/>
              <a:ext cx="117300" cy="1014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65" name="Google Shape;565;p39"/>
          <p:cNvSpPr/>
          <p:nvPr/>
        </p:nvSpPr>
        <p:spPr>
          <a:xfrm rot="10800000">
            <a:off x="341075" y="334825"/>
            <a:ext cx="1551600" cy="4473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naheim"/>
              <a:ea typeface="Anaheim"/>
              <a:cs typeface="Anaheim"/>
              <a:sym typeface="Anaheim"/>
            </a:endParaRPr>
          </a:p>
        </p:txBody>
      </p:sp>
      <p:grpSp>
        <p:nvGrpSpPr>
          <p:cNvPr id="566" name="Google Shape;566;p39"/>
          <p:cNvGrpSpPr/>
          <p:nvPr/>
        </p:nvGrpSpPr>
        <p:grpSpPr>
          <a:xfrm rot="10800000">
            <a:off x="-1157975" y="2071076"/>
            <a:ext cx="2413939" cy="2414415"/>
            <a:chOff x="3217900" y="804700"/>
            <a:chExt cx="1520400" cy="1520700"/>
          </a:xfrm>
        </p:grpSpPr>
        <p:sp>
          <p:nvSpPr>
            <p:cNvPr id="567" name="Google Shape;567;p39"/>
            <p:cNvSpPr/>
            <p:nvPr/>
          </p:nvSpPr>
          <p:spPr>
            <a:xfrm>
              <a:off x="3432100" y="1019050"/>
              <a:ext cx="1093500" cy="1093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8" name="Google Shape;568;p39"/>
            <p:cNvSpPr/>
            <p:nvPr/>
          </p:nvSpPr>
          <p:spPr>
            <a:xfrm>
              <a:off x="3541750" y="1128550"/>
              <a:ext cx="874200" cy="8745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69" name="Google Shape;569;p39"/>
            <p:cNvSpPr/>
            <p:nvPr/>
          </p:nvSpPr>
          <p:spPr>
            <a:xfrm>
              <a:off x="3875200" y="1462150"/>
              <a:ext cx="207300" cy="2073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0" name="Google Shape;570;p39"/>
            <p:cNvSpPr/>
            <p:nvPr/>
          </p:nvSpPr>
          <p:spPr>
            <a:xfrm>
              <a:off x="3772450" y="1359400"/>
              <a:ext cx="412800" cy="4128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1" name="Google Shape;571;p39"/>
            <p:cNvSpPr/>
            <p:nvPr/>
          </p:nvSpPr>
          <p:spPr>
            <a:xfrm>
              <a:off x="3656650" y="1243600"/>
              <a:ext cx="644400" cy="6444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2" name="Google Shape;572;p39"/>
            <p:cNvSpPr/>
            <p:nvPr/>
          </p:nvSpPr>
          <p:spPr>
            <a:xfrm>
              <a:off x="3327850" y="914800"/>
              <a:ext cx="1302000" cy="13020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73" name="Google Shape;573;p39"/>
            <p:cNvSpPr/>
            <p:nvPr/>
          </p:nvSpPr>
          <p:spPr>
            <a:xfrm>
              <a:off x="3217900" y="804700"/>
              <a:ext cx="1520400" cy="15207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045" t="1161" r="3334" b="2333"/>
          <a:stretch/>
        </p:blipFill>
        <p:spPr>
          <a:xfrm>
            <a:off x="3417320" y="3078133"/>
            <a:ext cx="988425" cy="1526237"/>
          </a:xfrm>
          <a:prstGeom prst="rect">
            <a:avLst/>
          </a:prstGeom>
        </p:spPr>
      </p:pic>
      <p:sp>
        <p:nvSpPr>
          <p:cNvPr id="20" name="Google Shape;528;p36"/>
          <p:cNvSpPr txBox="1"/>
          <p:nvPr/>
        </p:nvSpPr>
        <p:spPr>
          <a:xfrm>
            <a:off x="8593254" y="4604370"/>
            <a:ext cx="630819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8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3506" y="761509"/>
            <a:ext cx="3235157" cy="11188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47"/>
          <p:cNvSpPr txBox="1">
            <a:spLocks noGrp="1"/>
          </p:cNvSpPr>
          <p:nvPr>
            <p:ph type="title"/>
          </p:nvPr>
        </p:nvSpPr>
        <p:spPr>
          <a:xfrm>
            <a:off x="419023" y="863718"/>
            <a:ext cx="2805563" cy="4247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Цель ВКР</a:t>
            </a:r>
            <a:endParaRPr sz="3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38406" y="53746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Playfair Display" panose="020B0604020202020204" charset="-52"/>
              </a:rPr>
              <a:t>повышение эффективности управления складом за счет разработки и внедрения информационно-аналитической системы складской логистики</a:t>
            </a:r>
          </a:p>
        </p:txBody>
      </p:sp>
      <p:sp>
        <p:nvSpPr>
          <p:cNvPr id="18" name="Google Shape;1027;p70"/>
          <p:cNvSpPr/>
          <p:nvPr/>
        </p:nvSpPr>
        <p:spPr>
          <a:xfrm>
            <a:off x="3138406" y="393096"/>
            <a:ext cx="4510008" cy="1221590"/>
          </a:xfrm>
          <a:custGeom>
            <a:avLst/>
            <a:gdLst/>
            <a:ahLst/>
            <a:cxnLst/>
            <a:rect l="l" t="t" r="r" b="b"/>
            <a:pathLst>
              <a:path w="3211" h="6083" extrusionOk="0">
                <a:moveTo>
                  <a:pt x="0" y="6083"/>
                </a:moveTo>
                <a:lnTo>
                  <a:pt x="0" y="1606"/>
                </a:lnTo>
                <a:cubicBezTo>
                  <a:pt x="0" y="719"/>
                  <a:pt x="719" y="0"/>
                  <a:pt x="1605" y="0"/>
                </a:cubicBezTo>
                <a:lnTo>
                  <a:pt x="1605" y="0"/>
                </a:lnTo>
                <a:cubicBezTo>
                  <a:pt x="2492" y="0"/>
                  <a:pt x="3211" y="719"/>
                  <a:pt x="3211" y="1606"/>
                </a:cubicBezTo>
                <a:lnTo>
                  <a:pt x="3211" y="6083"/>
                </a:lnTo>
                <a:lnTo>
                  <a:pt x="0" y="6083"/>
                </a:ln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bevel/>
            <a:headEnd type="none" w="sm" len="sm"/>
            <a:tailEnd type="none" w="sm" len="sm"/>
          </a:ln>
        </p:spPr>
        <p:txBody>
          <a:bodyPr spcFirstLastPara="1" wrap="square" lIns="92875" tIns="47875" rIns="92875" bIns="47875" anchor="ctr" anchorCtr="1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" name="Google Shape;966;p68"/>
          <p:cNvCxnSpPr>
            <a:stCxn id="20" idx="3"/>
            <a:endCxn id="17" idx="1"/>
          </p:cNvCxnSpPr>
          <p:nvPr/>
        </p:nvCxnSpPr>
        <p:spPr>
          <a:xfrm flipV="1">
            <a:off x="3224586" y="2973294"/>
            <a:ext cx="704234" cy="78561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0" name="Google Shape;656;p47"/>
          <p:cNvSpPr txBox="1">
            <a:spLocks/>
          </p:cNvSpPr>
          <p:nvPr/>
        </p:nvSpPr>
        <p:spPr>
          <a:xfrm>
            <a:off x="419023" y="3546547"/>
            <a:ext cx="2805563" cy="42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Playfair Display"/>
              <a:buNone/>
              <a:defRPr sz="6000" b="0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aleway"/>
              <a:buNone/>
              <a:defRPr sz="4800" b="1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ru-RU" sz="3000" dirty="0"/>
              <a:t>Назначение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28820" y="2711684"/>
            <a:ext cx="324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анализ количества и структуры остатков запчастей</a:t>
            </a:r>
            <a:endParaRPr lang="ru-RU" dirty="0">
              <a:latin typeface="Playfair Display" panose="020B0604020202020204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28820" y="2032380"/>
            <a:ext cx="3719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сокращение доли ручной работы при оформлении заявок на поставки </a:t>
            </a:r>
            <a:endParaRPr lang="ru-RU" dirty="0">
              <a:latin typeface="Playfair Display" panose="020B0604020202020204" charset="-52"/>
            </a:endParaRPr>
          </a:p>
        </p:txBody>
      </p:sp>
      <p:cxnSp>
        <p:nvCxnSpPr>
          <p:cNvPr id="24" name="Google Shape;966;p68"/>
          <p:cNvCxnSpPr>
            <a:stCxn id="20" idx="3"/>
            <a:endCxn id="22" idx="1"/>
          </p:cNvCxnSpPr>
          <p:nvPr/>
        </p:nvCxnSpPr>
        <p:spPr>
          <a:xfrm flipV="1">
            <a:off x="3224586" y="2293990"/>
            <a:ext cx="704234" cy="146491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640" name="Прямоугольник 639"/>
          <p:cNvSpPr/>
          <p:nvPr/>
        </p:nvSpPr>
        <p:spPr>
          <a:xfrm>
            <a:off x="3928820" y="338957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Playfair Display" panose="020B0604020202020204" charset="-52"/>
              </a:rPr>
              <a:t>принятие оптимальных стратегий закупок для запчастей с целью минимизации финансовых потерь и временных простоев</a:t>
            </a:r>
          </a:p>
        </p:txBody>
      </p:sp>
      <p:cxnSp>
        <p:nvCxnSpPr>
          <p:cNvPr id="34" name="Google Shape;966;p68"/>
          <p:cNvCxnSpPr>
            <a:stCxn id="20" idx="3"/>
            <a:endCxn id="640" idx="1"/>
          </p:cNvCxnSpPr>
          <p:nvPr/>
        </p:nvCxnSpPr>
        <p:spPr>
          <a:xfrm flipV="1">
            <a:off x="3224586" y="3755651"/>
            <a:ext cx="704234" cy="3255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42" name="Google Shape;528;p36"/>
          <p:cNvSpPr txBox="1"/>
          <p:nvPr/>
        </p:nvSpPr>
        <p:spPr>
          <a:xfrm>
            <a:off x="8593254" y="4604370"/>
            <a:ext cx="630819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9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528;p36"/>
          <p:cNvSpPr txBox="1"/>
          <p:nvPr/>
        </p:nvSpPr>
        <p:spPr>
          <a:xfrm>
            <a:off x="8423998" y="4604370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10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  <p:sp>
        <p:nvSpPr>
          <p:cNvPr id="15" name="Google Shape;656;p47"/>
          <p:cNvSpPr txBox="1">
            <a:spLocks noGrp="1"/>
          </p:cNvSpPr>
          <p:nvPr>
            <p:ph type="title"/>
          </p:nvPr>
        </p:nvSpPr>
        <p:spPr>
          <a:xfrm>
            <a:off x="557569" y="459977"/>
            <a:ext cx="2805563" cy="4247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/>
              <a:t>Функции ИАС</a:t>
            </a:r>
            <a:endParaRPr sz="3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7569" y="1071042"/>
            <a:ext cx="4572000" cy="738664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>
            <a:spAutoFit/>
          </a:bodyPr>
          <a:lstStyle/>
          <a:p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вычисление складских остатков на основании двух импортированных документов о закупаемых на склад и выдаваемых ремонтному цеху запчастях</a:t>
            </a:r>
            <a:endParaRPr lang="ru-RU" dirty="0">
              <a:latin typeface="Playfair Display" panose="020B0604020202020204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7569" y="1996053"/>
            <a:ext cx="4572000" cy="954107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◊</a:t>
            </a:r>
            <a:r>
              <a:rPr lang="ru-RU" dirty="0"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20B0604020202020204" charset="-52"/>
                <a:ea typeface="Times New Roman" panose="02020603050405020304" pitchFamily="18" charset="0"/>
              </a:rPr>
              <a:t>скоринг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 поставщиков: </a:t>
            </a:r>
            <a:r>
              <a:rPr lang="ru-RU" dirty="0">
                <a:latin typeface="Playfair Display" panose="020B0604020202020204" charset="-52"/>
              </a:rPr>
              <a:t>модель должна оценивать поставщиков и ранжировать их на основе значимых для рассматриваемого предприятия факторов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57569" y="3136507"/>
            <a:ext cx="4572000" cy="954107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◊ 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расчет точки заказа: модель должна определять минимальный остаток запчастей на складе, достигнув который необходимо повторять заказ позиции</a:t>
            </a:r>
            <a:endParaRPr lang="ru-RU" dirty="0">
              <a:latin typeface="Playfair Display" panose="020B0604020202020204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43569" y="4276961"/>
            <a:ext cx="4572000" cy="523220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◊ </a:t>
            </a:r>
            <a:r>
              <a:rPr lang="en-US" dirty="0">
                <a:latin typeface="Playfair Display" panose="020B0604020202020204" charset="-52"/>
                <a:ea typeface="Times New Roman" panose="02020603050405020304" pitchFamily="18" charset="0"/>
              </a:rPr>
              <a:t>ABC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-</a:t>
            </a:r>
            <a:r>
              <a:rPr lang="en-US" dirty="0">
                <a:latin typeface="Playfair Display" panose="020B0604020202020204" charset="-52"/>
                <a:ea typeface="Times New Roman" panose="02020603050405020304" pitchFamily="18" charset="0"/>
              </a:rPr>
              <a:t>XYZ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-анализ структуры и объема складских запасов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85661" y="1303555"/>
            <a:ext cx="3246895" cy="954107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◊ </a:t>
            </a:r>
            <a:r>
              <a:rPr lang="ru-RU" dirty="0">
                <a:latin typeface="Playfair Display" panose="020B0604020202020204" charset="-52"/>
              </a:rPr>
              <a:t>формирование отчета о тех позициях, чьи складские остатки ниже точки заказа, для срочной закупки и поставки на склад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385661" y="2692352"/>
            <a:ext cx="3246895" cy="738664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◊ </a:t>
            </a:r>
            <a:r>
              <a:rPr lang="ru-RU" dirty="0">
                <a:latin typeface="Playfair Display" panose="020B0604020202020204" charset="-52"/>
              </a:rPr>
              <a:t>гибкая настройка параметров, формирование отчетов и показ визуализаторов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028;p70"/>
          <p:cNvGrpSpPr/>
          <p:nvPr/>
        </p:nvGrpSpPr>
        <p:grpSpPr>
          <a:xfrm>
            <a:off x="6726822" y="155317"/>
            <a:ext cx="1624320" cy="1624320"/>
            <a:chOff x="1855800" y="814680"/>
            <a:chExt cx="1624320" cy="1624320"/>
          </a:xfrm>
        </p:grpSpPr>
        <p:sp>
          <p:nvSpPr>
            <p:cNvPr id="16" name="Google Shape;1029;p70"/>
            <p:cNvSpPr/>
            <p:nvPr/>
          </p:nvSpPr>
          <p:spPr>
            <a:xfrm>
              <a:off x="2002320" y="961200"/>
              <a:ext cx="1331280" cy="1331280"/>
            </a:xfrm>
            <a:custGeom>
              <a:avLst/>
              <a:gdLst/>
              <a:ahLst/>
              <a:cxnLst/>
              <a:rect l="l" t="t" r="r" b="b"/>
              <a:pathLst>
                <a:path w="3698" h="3698" extrusionOk="0">
                  <a:moveTo>
                    <a:pt x="3698" y="0"/>
                  </a:moveTo>
                  <a:lnTo>
                    <a:pt x="0" y="3698"/>
                  </a:lnTo>
                  <a:lnTo>
                    <a:pt x="369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030;p70"/>
            <p:cNvSpPr/>
            <p:nvPr/>
          </p:nvSpPr>
          <p:spPr>
            <a:xfrm>
              <a:off x="2178720" y="849960"/>
              <a:ext cx="978480" cy="1553760"/>
            </a:xfrm>
            <a:custGeom>
              <a:avLst/>
              <a:gdLst/>
              <a:ahLst/>
              <a:cxnLst/>
              <a:rect l="l" t="t" r="r" b="b"/>
              <a:pathLst>
                <a:path w="2718" h="4316" extrusionOk="0">
                  <a:moveTo>
                    <a:pt x="2718" y="0"/>
                  </a:moveTo>
                  <a:lnTo>
                    <a:pt x="0" y="4316"/>
                  </a:lnTo>
                  <a:lnTo>
                    <a:pt x="27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031;p70"/>
            <p:cNvSpPr/>
            <p:nvPr/>
          </p:nvSpPr>
          <p:spPr>
            <a:xfrm>
              <a:off x="2403000" y="814680"/>
              <a:ext cx="530280" cy="1624320"/>
            </a:xfrm>
            <a:custGeom>
              <a:avLst/>
              <a:gdLst/>
              <a:ahLst/>
              <a:cxnLst/>
              <a:rect l="l" t="t" r="r" b="b"/>
              <a:pathLst>
                <a:path w="1473" h="4512" extrusionOk="0">
                  <a:moveTo>
                    <a:pt x="1473" y="0"/>
                  </a:moveTo>
                  <a:lnTo>
                    <a:pt x="0" y="4512"/>
                  </a:lnTo>
                  <a:lnTo>
                    <a:pt x="147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032;p70"/>
            <p:cNvSpPr/>
            <p:nvPr/>
          </p:nvSpPr>
          <p:spPr>
            <a:xfrm>
              <a:off x="2653200" y="858960"/>
              <a:ext cx="29520" cy="1535760"/>
            </a:xfrm>
            <a:custGeom>
              <a:avLst/>
              <a:gdLst/>
              <a:ahLst/>
              <a:cxnLst/>
              <a:rect l="l" t="t" r="r" b="b"/>
              <a:pathLst>
                <a:path w="82" h="4266" extrusionOk="0">
                  <a:moveTo>
                    <a:pt x="82" y="0"/>
                  </a:moveTo>
                  <a:lnTo>
                    <a:pt x="0" y="4266"/>
                  </a:lnTo>
                  <a:lnTo>
                    <a:pt x="8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1033;p70"/>
            <p:cNvSpPr/>
            <p:nvPr/>
          </p:nvSpPr>
          <p:spPr>
            <a:xfrm>
              <a:off x="2431080" y="978480"/>
              <a:ext cx="473760" cy="1296720"/>
            </a:xfrm>
            <a:custGeom>
              <a:avLst/>
              <a:gdLst/>
              <a:ahLst/>
              <a:cxnLst/>
              <a:rect l="l" t="t" r="r" b="b"/>
              <a:pathLst>
                <a:path w="1316" h="3602" extrusionOk="0">
                  <a:moveTo>
                    <a:pt x="0" y="0"/>
                  </a:moveTo>
                  <a:lnTo>
                    <a:pt x="1316" y="360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1034;p70"/>
            <p:cNvSpPr/>
            <p:nvPr/>
          </p:nvSpPr>
          <p:spPr>
            <a:xfrm>
              <a:off x="2202480" y="1161360"/>
              <a:ext cx="930960" cy="930960"/>
            </a:xfrm>
            <a:custGeom>
              <a:avLst/>
              <a:gdLst/>
              <a:ahLst/>
              <a:cxnLst/>
              <a:rect l="l" t="t" r="r" b="b"/>
              <a:pathLst>
                <a:path w="2586" h="2586" extrusionOk="0">
                  <a:moveTo>
                    <a:pt x="0" y="0"/>
                  </a:moveTo>
                  <a:lnTo>
                    <a:pt x="2586" y="25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1035;p70"/>
            <p:cNvSpPr/>
            <p:nvPr/>
          </p:nvSpPr>
          <p:spPr>
            <a:xfrm>
              <a:off x="2019600" y="1389960"/>
              <a:ext cx="1296720" cy="473760"/>
            </a:xfrm>
            <a:custGeom>
              <a:avLst/>
              <a:gdLst/>
              <a:ahLst/>
              <a:cxnLst/>
              <a:rect l="l" t="t" r="r" b="b"/>
              <a:pathLst>
                <a:path w="3602" h="1316" extrusionOk="0">
                  <a:moveTo>
                    <a:pt x="0" y="0"/>
                  </a:moveTo>
                  <a:lnTo>
                    <a:pt x="3602" y="13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1036;p70"/>
            <p:cNvSpPr/>
            <p:nvPr/>
          </p:nvSpPr>
          <p:spPr>
            <a:xfrm>
              <a:off x="1900440" y="1612080"/>
              <a:ext cx="1535400" cy="29520"/>
            </a:xfrm>
            <a:custGeom>
              <a:avLst/>
              <a:gdLst/>
              <a:ahLst/>
              <a:cxnLst/>
              <a:rect l="l" t="t" r="r" b="b"/>
              <a:pathLst>
                <a:path w="4265" h="82" extrusionOk="0">
                  <a:moveTo>
                    <a:pt x="0" y="82"/>
                  </a:moveTo>
                  <a:lnTo>
                    <a:pt x="4265" y="0"/>
                  </a:lnTo>
                  <a:lnTo>
                    <a:pt x="0" y="82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0" rIns="92150" bIns="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1037;p70"/>
            <p:cNvSpPr/>
            <p:nvPr/>
          </p:nvSpPr>
          <p:spPr>
            <a:xfrm>
              <a:off x="1855800" y="1361880"/>
              <a:ext cx="1624320" cy="529920"/>
            </a:xfrm>
            <a:custGeom>
              <a:avLst/>
              <a:gdLst/>
              <a:ahLst/>
              <a:cxnLst/>
              <a:rect l="l" t="t" r="r" b="b"/>
              <a:pathLst>
                <a:path w="4512" h="1472" extrusionOk="0">
                  <a:moveTo>
                    <a:pt x="0" y="1472"/>
                  </a:moveTo>
                  <a:lnTo>
                    <a:pt x="4512" y="0"/>
                  </a:lnTo>
                  <a:lnTo>
                    <a:pt x="0" y="1472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1038;p70"/>
            <p:cNvSpPr/>
            <p:nvPr/>
          </p:nvSpPr>
          <p:spPr>
            <a:xfrm>
              <a:off x="1891080" y="1137600"/>
              <a:ext cx="1554120" cy="978480"/>
            </a:xfrm>
            <a:custGeom>
              <a:avLst/>
              <a:gdLst/>
              <a:ahLst/>
              <a:cxnLst/>
              <a:rect l="l" t="t" r="r" b="b"/>
              <a:pathLst>
                <a:path w="4317" h="2718" extrusionOk="0">
                  <a:moveTo>
                    <a:pt x="0" y="2718"/>
                  </a:moveTo>
                  <a:lnTo>
                    <a:pt x="4317" y="0"/>
                  </a:lnTo>
                  <a:lnTo>
                    <a:pt x="0" y="2718"/>
                  </a:ln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2150" tIns="47150" rIns="92150" bIns="4715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656;p47"/>
          <p:cNvSpPr txBox="1">
            <a:spLocks noGrp="1"/>
          </p:cNvSpPr>
          <p:nvPr>
            <p:ph type="title"/>
          </p:nvPr>
        </p:nvSpPr>
        <p:spPr>
          <a:xfrm>
            <a:off x="557569" y="459977"/>
            <a:ext cx="2805563" cy="4247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Задачи</a:t>
            </a:r>
            <a:r>
              <a:rPr lang="ru-RU" sz="3000" dirty="0"/>
              <a:t> ИАС</a:t>
            </a:r>
            <a:endParaRPr sz="3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7569" y="1230369"/>
            <a:ext cx="8115376" cy="2638671"/>
          </a:xfrm>
          <a:prstGeom prst="rect">
            <a:avLst/>
          </a:prstGeom>
          <a:solidFill>
            <a:srgbClr val="F0F1F5"/>
          </a:solidFill>
          <a:ln>
            <a:solidFill>
              <a:srgbClr val="1D1E33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исследование предметной области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разработка диаграммы «</a:t>
            </a:r>
            <a:r>
              <a:rPr lang="en-US" dirty="0">
                <a:latin typeface="Playfair Display" panose="020B0604020202020204" charset="-52"/>
                <a:ea typeface="Times New Roman" panose="02020603050405020304" pitchFamily="18" charset="0"/>
              </a:rPr>
              <a:t>AS-IS» </a:t>
            </a: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предприятия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изучение состояния ИТ в организации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анализ «узкие места» с точки зрения бизнес-цели организации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разработка архитектуры проекта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построение аналитической модели складской логистики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разработка руководства пользователя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Playfair Display" panose="020B0604020202020204" charset="-52"/>
                <a:ea typeface="Times New Roman" panose="02020603050405020304" pitchFamily="18" charset="0"/>
              </a:rPr>
              <a:t>◊ расчет экономической эффективности инвестиций в ИТ-проект</a:t>
            </a:r>
          </a:p>
        </p:txBody>
      </p:sp>
      <p:sp>
        <p:nvSpPr>
          <p:cNvPr id="37" name="Google Shape;528;p36"/>
          <p:cNvSpPr txBox="1"/>
          <p:nvPr/>
        </p:nvSpPr>
        <p:spPr>
          <a:xfrm>
            <a:off x="8423998" y="4604370"/>
            <a:ext cx="800076" cy="40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r>
              <a:rPr lang="ru-RU" sz="1800" dirty="0">
                <a:solidFill>
                  <a:schemeClr val="hlink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11</a:t>
            </a:r>
            <a:r>
              <a:rPr lang="en" sz="1800" dirty="0">
                <a:solidFill>
                  <a:schemeClr val="dk1"/>
                </a:solidFill>
                <a:latin typeface="Playfair Display" panose="020B0604020202020204" charset="-52"/>
                <a:ea typeface="Anaheim"/>
                <a:cs typeface="Anaheim"/>
                <a:sym typeface="Anaheim"/>
              </a:rPr>
              <a:t> | </a:t>
            </a:r>
            <a:endParaRPr sz="1800" u="sng" dirty="0">
              <a:solidFill>
                <a:schemeClr val="dk1"/>
              </a:solidFill>
              <a:latin typeface="Playfair Display" panose="020B0604020202020204" charset="-52"/>
              <a:ea typeface="Anaheim"/>
              <a:cs typeface="Anaheim"/>
              <a:sym typeface="Anaheim"/>
            </a:endParaRPr>
          </a:p>
        </p:txBody>
      </p:sp>
    </p:spTree>
    <p:extLst>
      <p:ext uri="{BB962C8B-B14F-4D97-AF65-F5344CB8AC3E}">
        <p14:creationId xmlns:p14="http://schemas.microsoft.com/office/powerpoint/2010/main" val="3153861367"/>
      </p:ext>
    </p:extLst>
  </p:cSld>
  <p:clrMapOvr>
    <a:masterClrMapping/>
  </p:clrMapOvr>
</p:sld>
</file>

<file path=ppt/theme/theme1.xml><?xml version="1.0" encoding="utf-8"?>
<a:theme xmlns:a="http://schemas.openxmlformats.org/drawingml/2006/main" name="Cost Reduction in Manufacturing Industry in Business by Slidesgo">
  <a:themeElements>
    <a:clrScheme name="Simple Light">
      <a:dk1>
        <a:srgbClr val="000000"/>
      </a:dk1>
      <a:lt1>
        <a:srgbClr val="FFFFFF"/>
      </a:lt1>
      <a:dk2>
        <a:srgbClr val="D8DCE5"/>
      </a:dk2>
      <a:lt2>
        <a:srgbClr val="F0F1F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5607</TotalTime>
  <Words>887</Words>
  <Application>Microsoft Office PowerPoint</Application>
  <PresentationFormat>Экран (16:9)</PresentationFormat>
  <Paragraphs>170</Paragraphs>
  <Slides>25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Playfair Display</vt:lpstr>
      <vt:lpstr>PT Sans</vt:lpstr>
      <vt:lpstr>Book Antiqua</vt:lpstr>
      <vt:lpstr>Times New Roman</vt:lpstr>
      <vt:lpstr>Anaheim</vt:lpstr>
      <vt:lpstr>Arial</vt:lpstr>
      <vt:lpstr>Symbol</vt:lpstr>
      <vt:lpstr>Open Sans</vt:lpstr>
      <vt:lpstr>Nunito Light</vt:lpstr>
      <vt:lpstr>Cost Reduction in Manufacturing Industry in Business by Slidesgo</vt:lpstr>
      <vt:lpstr>Информационно-аналитическая система складской логистики цеха по ремонту топливного оборудования водного транспорта</vt:lpstr>
      <vt:lpstr>Введение </vt:lpstr>
      <vt:lpstr>«Престрок» предлагает клиентам выполнение следующих услуг</vt:lpstr>
      <vt:lpstr>Организационная структура</vt:lpstr>
      <vt:lpstr>Актуальность</vt:lpstr>
      <vt:lpstr>Аналоги</vt:lpstr>
      <vt:lpstr>Цель ВКР</vt:lpstr>
      <vt:lpstr>Функции ИАС</vt:lpstr>
      <vt:lpstr>Задачи ИАС</vt:lpstr>
      <vt:lpstr>Диаграмма вариантов использования</vt:lpstr>
      <vt:lpstr>Диаграмма BPMN</vt:lpstr>
      <vt:lpstr>Диаграмма процесса в нотации EPC</vt:lpstr>
      <vt:lpstr>Выбор среды разработки</vt:lpstr>
      <vt:lpstr>Информационная база</vt:lpstr>
      <vt:lpstr>Входная и выходная информация</vt:lpstr>
      <vt:lpstr>Системные требования</vt:lpstr>
      <vt:lpstr>Интерфейсы </vt:lpstr>
      <vt:lpstr>Интерфейсы </vt:lpstr>
      <vt:lpstr>Презентация PowerPoint</vt:lpstr>
      <vt:lpstr>Точка заказа </vt:lpstr>
      <vt:lpstr>Скоринг поставщиков</vt:lpstr>
      <vt:lpstr>ABC-XYZ-анализ по количеству </vt:lpstr>
      <vt:lpstr>REST- сервис </vt:lpstr>
      <vt:lpstr>Экономический эффект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Информационно-аналитическая система складской логистики цеха по ремонту топливного оборудования водного транспорта</dc:title>
  <dc:creator>user</dc:creator>
  <cp:lastModifiedBy>Обухова Дарья</cp:lastModifiedBy>
  <cp:revision>55</cp:revision>
  <dcterms:modified xsi:type="dcterms:W3CDTF">2025-10-31T11:36:19Z</dcterms:modified>
</cp:coreProperties>
</file>